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14" r:id="rId2"/>
    <p:sldId id="266" r:id="rId3"/>
    <p:sldId id="265" r:id="rId4"/>
    <p:sldId id="267" r:id="rId5"/>
    <p:sldId id="263" r:id="rId6"/>
    <p:sldId id="316" r:id="rId7"/>
    <p:sldId id="268" r:id="rId8"/>
    <p:sldId id="269" r:id="rId9"/>
    <p:sldId id="270" r:id="rId10"/>
    <p:sldId id="271" r:id="rId11"/>
    <p:sldId id="272" r:id="rId12"/>
    <p:sldId id="273" r:id="rId13"/>
    <p:sldId id="274" r:id="rId14"/>
    <p:sldId id="276" r:id="rId15"/>
    <p:sldId id="280" r:id="rId16"/>
    <p:sldId id="281" r:id="rId17"/>
    <p:sldId id="277" r:id="rId18"/>
    <p:sldId id="278" r:id="rId19"/>
    <p:sldId id="292" r:id="rId20"/>
    <p:sldId id="290" r:id="rId21"/>
    <p:sldId id="304" r:id="rId22"/>
    <p:sldId id="282" r:id="rId23"/>
    <p:sldId id="289" r:id="rId24"/>
    <p:sldId id="283" r:id="rId25"/>
    <p:sldId id="293" r:id="rId26"/>
    <p:sldId id="300" r:id="rId27"/>
    <p:sldId id="284" r:id="rId28"/>
    <p:sldId id="303" r:id="rId29"/>
    <p:sldId id="301" r:id="rId30"/>
    <p:sldId id="285" r:id="rId31"/>
    <p:sldId id="302" r:id="rId32"/>
    <p:sldId id="286" r:id="rId33"/>
    <p:sldId id="299" r:id="rId34"/>
    <p:sldId id="291" r:id="rId35"/>
    <p:sldId id="298" r:id="rId36"/>
    <p:sldId id="297" r:id="rId37"/>
    <p:sldId id="287" r:id="rId38"/>
    <p:sldId id="295" r:id="rId39"/>
    <p:sldId id="296" r:id="rId40"/>
    <p:sldId id="305" r:id="rId41"/>
    <p:sldId id="306" r:id="rId42"/>
    <p:sldId id="307" r:id="rId43"/>
    <p:sldId id="288" r:id="rId44"/>
    <p:sldId id="275" r:id="rId45"/>
    <p:sldId id="317" r:id="rId46"/>
  </p:sldIdLst>
  <p:sldSz cx="7561263" cy="1080135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66"/>
    <a:srgbClr val="9999FF"/>
    <a:srgbClr val="9966FF"/>
    <a:srgbClr val="FF99FF"/>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p:scale>
          <a:sx n="60" d="100"/>
          <a:sy n="60" d="100"/>
        </p:scale>
        <p:origin x="-1956" y="894"/>
      </p:cViewPr>
      <p:guideLst>
        <p:guide orient="horz" pos="3402"/>
        <p:guide pos="2381"/>
      </p:guideLst>
    </p:cSldViewPr>
  </p:slideViewPr>
  <p:notesTextViewPr>
    <p:cViewPr>
      <p:scale>
        <a:sx n="1" d="1"/>
        <a:sy n="1" d="1"/>
      </p:scale>
      <p:origin x="0" y="0"/>
    </p:cViewPr>
  </p:notesTextViewPr>
  <p:sorterViewPr>
    <p:cViewPr>
      <p:scale>
        <a:sx n="60" d="100"/>
        <a:sy n="60" d="100"/>
      </p:scale>
      <p:origin x="0" y="4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1873F2-63F2-444C-A076-6DAC219F6EBF}" type="datetimeFigureOut">
              <a:rPr lang="it-IT" smtClean="0"/>
              <a:t>18/10/2012</a:t>
            </a:fld>
            <a:endParaRPr lang="it-IT"/>
          </a:p>
        </p:txBody>
      </p:sp>
      <p:sp>
        <p:nvSpPr>
          <p:cNvPr id="4" name="Segnaposto immagine diapositiva 3"/>
          <p:cNvSpPr>
            <a:spLocks noGrp="1" noRot="1" noChangeAspect="1"/>
          </p:cNvSpPr>
          <p:nvPr>
            <p:ph type="sldImg" idx="2"/>
          </p:nvPr>
        </p:nvSpPr>
        <p:spPr>
          <a:xfrm>
            <a:off x="2228850" y="685800"/>
            <a:ext cx="24003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98992A-545D-4860-87AB-7F5D2FFBEAC6}" type="slidenum">
              <a:rPr lang="it-IT" smtClean="0"/>
              <a:t>‹N›</a:t>
            </a:fld>
            <a:endParaRPr lang="it-IT"/>
          </a:p>
        </p:txBody>
      </p:sp>
    </p:spTree>
    <p:extLst>
      <p:ext uri="{BB962C8B-B14F-4D97-AF65-F5344CB8AC3E}">
        <p14:creationId xmlns:p14="http://schemas.microsoft.com/office/powerpoint/2010/main" val="43743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D98992A-545D-4860-87AB-7F5D2FFBEAC6}" type="slidenum">
              <a:rPr lang="it-IT" smtClean="0"/>
              <a:t>3</a:t>
            </a:fld>
            <a:endParaRPr lang="it-IT"/>
          </a:p>
        </p:txBody>
      </p:sp>
    </p:spTree>
    <p:extLst>
      <p:ext uri="{BB962C8B-B14F-4D97-AF65-F5344CB8AC3E}">
        <p14:creationId xmlns:p14="http://schemas.microsoft.com/office/powerpoint/2010/main" val="372369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567095" y="3355420"/>
            <a:ext cx="6427074" cy="2315289"/>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134190" y="6120765"/>
            <a:ext cx="5292884" cy="276034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D819BF5-D833-46C3-9E22-F259AACEA45C}" type="datetimeFigureOut">
              <a:rPr lang="it-IT" smtClean="0"/>
              <a:t>18/10/2012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127810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D819BF5-D833-46C3-9E22-F259AACEA45C}" type="datetimeFigureOut">
              <a:rPr lang="it-IT" smtClean="0"/>
              <a:t>18/10/2012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3303444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5481916" y="432556"/>
            <a:ext cx="1701284" cy="921615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378063" y="432556"/>
            <a:ext cx="4977831" cy="921615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D819BF5-D833-46C3-9E22-F259AACEA45C}" type="datetimeFigureOut">
              <a:rPr lang="it-IT" smtClean="0"/>
              <a:t>18/10/2012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194250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D819BF5-D833-46C3-9E22-F259AACEA45C}" type="datetimeFigureOut">
              <a:rPr lang="it-IT" smtClean="0"/>
              <a:t>18/10/2012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164803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97287" y="6940868"/>
            <a:ext cx="6427074" cy="2145268"/>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597287" y="4578074"/>
            <a:ext cx="6427074" cy="236279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D819BF5-D833-46C3-9E22-F259AACEA45C}" type="datetimeFigureOut">
              <a:rPr lang="it-IT" smtClean="0"/>
              <a:t>18/10/2012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1630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78063" y="2520316"/>
            <a:ext cx="3339558" cy="7128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3843642" y="2520316"/>
            <a:ext cx="3339558" cy="7128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D819BF5-D833-46C3-9E22-F259AACEA45C}" type="datetimeFigureOut">
              <a:rPr lang="it-IT" smtClean="0"/>
              <a:t>18/10/2012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290843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378063" y="2417803"/>
            <a:ext cx="3340871" cy="1007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378063" y="3425428"/>
            <a:ext cx="3340871" cy="62232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3841017" y="2417803"/>
            <a:ext cx="3342183" cy="1007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3841017" y="3425428"/>
            <a:ext cx="3342183" cy="62232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D819BF5-D833-46C3-9E22-F259AACEA45C}" type="datetimeFigureOut">
              <a:rPr lang="it-IT" smtClean="0"/>
              <a:t>18/10/2012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160602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D819BF5-D833-46C3-9E22-F259AACEA45C}" type="datetimeFigureOut">
              <a:rPr lang="it-IT" smtClean="0"/>
              <a:t>18/10/2012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32167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D819BF5-D833-46C3-9E22-F259AACEA45C}" type="datetimeFigureOut">
              <a:rPr lang="it-IT" smtClean="0"/>
              <a:t>18/10/2012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176016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78064" y="430054"/>
            <a:ext cx="2487603" cy="1830229"/>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2956244" y="430055"/>
            <a:ext cx="4226956" cy="92186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378064" y="2260283"/>
            <a:ext cx="2487603" cy="7388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D819BF5-D833-46C3-9E22-F259AACEA45C}" type="datetimeFigureOut">
              <a:rPr lang="it-IT" smtClean="0"/>
              <a:t>18/10/2012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4084339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82060" y="7560945"/>
            <a:ext cx="4536758" cy="89261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482060" y="965121"/>
            <a:ext cx="4536758" cy="64808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482060" y="8453557"/>
            <a:ext cx="4536758" cy="12676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D819BF5-D833-46C3-9E22-F259AACEA45C}" type="datetimeFigureOut">
              <a:rPr lang="it-IT" smtClean="0"/>
              <a:t>18/10/2012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C20591-2636-46E3-8A47-A9B69BA43539}" type="slidenum">
              <a:rPr lang="it-IT" smtClean="0"/>
              <a:t>‹N›</a:t>
            </a:fld>
            <a:endParaRPr lang="it-IT"/>
          </a:p>
        </p:txBody>
      </p:sp>
    </p:spTree>
    <p:extLst>
      <p:ext uri="{BB962C8B-B14F-4D97-AF65-F5344CB8AC3E}">
        <p14:creationId xmlns:p14="http://schemas.microsoft.com/office/powerpoint/2010/main" val="303307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378063" y="432555"/>
            <a:ext cx="6805137" cy="1800225"/>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378063" y="2520316"/>
            <a:ext cx="6805137" cy="7128392"/>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378063" y="10011252"/>
            <a:ext cx="1764295" cy="575072"/>
          </a:xfrm>
          <a:prstGeom prst="rect">
            <a:avLst/>
          </a:prstGeom>
        </p:spPr>
        <p:txBody>
          <a:bodyPr vert="horz" lIns="91440" tIns="45720" rIns="91440" bIns="45720" rtlCol="0" anchor="ctr"/>
          <a:lstStyle>
            <a:lvl1pPr algn="l">
              <a:defRPr sz="1200">
                <a:solidFill>
                  <a:schemeClr val="tx1">
                    <a:tint val="75000"/>
                  </a:schemeClr>
                </a:solidFill>
              </a:defRPr>
            </a:lvl1pPr>
          </a:lstStyle>
          <a:p>
            <a:fld id="{0D819BF5-D833-46C3-9E22-F259AACEA45C}" type="datetimeFigureOut">
              <a:rPr lang="it-IT" smtClean="0"/>
              <a:t>18/10/2012</a:t>
            </a:fld>
            <a:endParaRPr lang="it-IT"/>
          </a:p>
        </p:txBody>
      </p:sp>
      <p:sp>
        <p:nvSpPr>
          <p:cNvPr id="5" name="Segnaposto piè di pagina 4"/>
          <p:cNvSpPr>
            <a:spLocks noGrp="1"/>
          </p:cNvSpPr>
          <p:nvPr>
            <p:ph type="ftr" sz="quarter" idx="3"/>
          </p:nvPr>
        </p:nvSpPr>
        <p:spPr>
          <a:xfrm>
            <a:off x="2583432" y="10011252"/>
            <a:ext cx="2394400" cy="57507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5418905" y="10011252"/>
            <a:ext cx="1764295" cy="575072"/>
          </a:xfrm>
          <a:prstGeom prst="rect">
            <a:avLst/>
          </a:prstGeom>
        </p:spPr>
        <p:txBody>
          <a:bodyPr vert="horz" lIns="91440" tIns="45720" rIns="91440" bIns="45720" rtlCol="0" anchor="ctr"/>
          <a:lstStyle>
            <a:lvl1pPr algn="r">
              <a:defRPr sz="1200">
                <a:solidFill>
                  <a:schemeClr val="tx1">
                    <a:tint val="75000"/>
                  </a:schemeClr>
                </a:solidFill>
              </a:defRPr>
            </a:lvl1pPr>
          </a:lstStyle>
          <a:p>
            <a:fld id="{6EC20591-2636-46E3-8A47-A9B69BA43539}" type="slidenum">
              <a:rPr lang="it-IT" smtClean="0"/>
              <a:t>‹N›</a:t>
            </a:fld>
            <a:endParaRPr lang="it-IT"/>
          </a:p>
        </p:txBody>
      </p:sp>
    </p:spTree>
    <p:extLst>
      <p:ext uri="{BB962C8B-B14F-4D97-AF65-F5344CB8AC3E}">
        <p14:creationId xmlns:p14="http://schemas.microsoft.com/office/powerpoint/2010/main" val="2769658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7.png"/><Relationship Id="rId4" Type="http://schemas.openxmlformats.org/officeDocument/2006/relationships/image" Target="../media/image46.jpeg"/><Relationship Id="rId9"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7.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9.jpe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gi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7.jpeg"/><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7.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1.jpeg"/><Relationship Id="rId7" Type="http://schemas.openxmlformats.org/officeDocument/2006/relationships/image" Target="../media/image109.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1.png"/><Relationship Id="rId4" Type="http://schemas.openxmlformats.org/officeDocument/2006/relationships/image" Target="../media/image106.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7.pn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7.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1.jpeg"/><Relationship Id="rId4" Type="http://schemas.openxmlformats.org/officeDocument/2006/relationships/image" Target="../media/image130.jpeg"/></Relationships>
</file>

<file path=ppt/slides/_rels/slide27.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6.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5.jpeg"/><Relationship Id="rId4" Type="http://schemas.openxmlformats.org/officeDocument/2006/relationships/image" Target="../media/image134.jpeg"/></Relationships>
</file>

<file path=ppt/slides/_rels/slide2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8.jpeg"/><Relationship Id="rId7" Type="http://schemas.openxmlformats.org/officeDocument/2006/relationships/image" Target="../media/image7.pn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8.jpeg"/></Relationships>
</file>

<file path=ppt/slides/_rels/slide3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51.jpeg"/></Relationships>
</file>

<file path=ppt/slides/_rels/slide3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5.jpeg"/><Relationship Id="rId4" Type="http://schemas.openxmlformats.org/officeDocument/2006/relationships/image" Target="../media/image154.jpeg"/></Relationships>
</file>

<file path=ppt/slides/_rels/slide3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9.jpeg"/><Relationship Id="rId4" Type="http://schemas.openxmlformats.org/officeDocument/2006/relationships/image" Target="../media/image158.jpeg"/></Relationships>
</file>

<file path=ppt/slides/_rels/slide34.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7.png"/><Relationship Id="rId2" Type="http://schemas.openxmlformats.org/officeDocument/2006/relationships/hyperlink" Target="http://www.villaromanadeltellaro.com/" TargetMode="External"/><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35.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60.jpeg"/><Relationship Id="rId3" Type="http://schemas.openxmlformats.org/officeDocument/2006/relationships/hyperlink" Target="http://it.wikipedia.org/wiki/315" TargetMode="External"/><Relationship Id="rId7" Type="http://schemas.openxmlformats.org/officeDocument/2006/relationships/image" Target="../media/image164.jpeg"/><Relationship Id="rId12" Type="http://schemas.openxmlformats.org/officeDocument/2006/relationships/hyperlink" Target="http://www.villaromanadeltellaro.com/" TargetMode="External"/><Relationship Id="rId2" Type="http://schemas.openxmlformats.org/officeDocument/2006/relationships/hyperlink" Target="http://it.wikipedia.org/wiki/San_Paolo" TargetMode="External"/><Relationship Id="rId1" Type="http://schemas.openxmlformats.org/officeDocument/2006/relationships/slideLayout" Target="../slideLayouts/slideLayout7.xml"/><Relationship Id="rId6" Type="http://schemas.openxmlformats.org/officeDocument/2006/relationships/hyperlink" Target="http://it.wikipedia.org/wiki/Marziano" TargetMode="External"/><Relationship Id="rId11" Type="http://schemas.openxmlformats.org/officeDocument/2006/relationships/image" Target="../media/image7.png"/><Relationship Id="rId5" Type="http://schemas.openxmlformats.org/officeDocument/2006/relationships/hyperlink" Target="http://it.wikipedia.org/wiki/Akradina" TargetMode="External"/><Relationship Id="rId10" Type="http://schemas.openxmlformats.org/officeDocument/2006/relationships/image" Target="../media/image167.jpeg"/><Relationship Id="rId4" Type="http://schemas.openxmlformats.org/officeDocument/2006/relationships/hyperlink" Target="http://it.wikipedia.org/wiki/360" TargetMode="External"/><Relationship Id="rId9" Type="http://schemas.openxmlformats.org/officeDocument/2006/relationships/image" Target="../media/image166.jpeg"/></Relationships>
</file>

<file path=ppt/slides/_rels/slide3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69.jpeg"/><Relationship Id="rId7" Type="http://schemas.openxmlformats.org/officeDocument/2006/relationships/hyperlink" Target="http://www.villaromanadeltellaro.com/" TargetMode="External"/><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71.jpeg"/><Relationship Id="rId4" Type="http://schemas.openxmlformats.org/officeDocument/2006/relationships/image" Target="../media/image170.jpeg"/></Relationships>
</file>

<file path=ppt/slides/_rels/slide37.xml.rels><?xml version="1.0" encoding="UTF-8" standalone="yes"?>
<Relationships xmlns="http://schemas.openxmlformats.org/package/2006/relationships"><Relationship Id="rId3" Type="http://schemas.openxmlformats.org/officeDocument/2006/relationships/image" Target="../media/image173.jpg"/><Relationship Id="rId7" Type="http://schemas.openxmlformats.org/officeDocument/2006/relationships/image" Target="../media/image7.png"/><Relationship Id="rId2" Type="http://schemas.openxmlformats.org/officeDocument/2006/relationships/image" Target="../media/image172.jpeg"/><Relationship Id="rId1" Type="http://schemas.openxmlformats.org/officeDocument/2006/relationships/slideLayout" Target="../slideLayouts/slideLayout7.xml"/><Relationship Id="rId6" Type="http://schemas.openxmlformats.org/officeDocument/2006/relationships/image" Target="../media/image176.jpg"/><Relationship Id="rId5" Type="http://schemas.openxmlformats.org/officeDocument/2006/relationships/image" Target="../media/image175.jpeg"/><Relationship Id="rId4" Type="http://schemas.openxmlformats.org/officeDocument/2006/relationships/image" Target="../media/image174.jpeg"/></Relationships>
</file>

<file path=ppt/slides/_rels/slide38.xml.rels><?xml version="1.0" encoding="UTF-8" standalone="yes"?>
<Relationships xmlns="http://schemas.openxmlformats.org/package/2006/relationships"><Relationship Id="rId8" Type="http://schemas.openxmlformats.org/officeDocument/2006/relationships/hyperlink" Target="http://www.ambjonicoetneo.com/gallery/pubblicazioni/" TargetMode="External"/><Relationship Id="rId3" Type="http://schemas.openxmlformats.org/officeDocument/2006/relationships/image" Target="../media/image178.jpeg"/><Relationship Id="rId7" Type="http://schemas.openxmlformats.org/officeDocument/2006/relationships/hyperlink" Target="http://www.ambjonicoetneo.com/gallery/numeri-speciali/" TargetMode="External"/><Relationship Id="rId2" Type="http://schemas.openxmlformats.org/officeDocument/2006/relationships/image" Target="../media/image177.jpeg"/><Relationship Id="rId1" Type="http://schemas.openxmlformats.org/officeDocument/2006/relationships/slideLayout" Target="../slideLayouts/slideLayout7.xml"/><Relationship Id="rId6" Type="http://schemas.openxmlformats.org/officeDocument/2006/relationships/hyperlink" Target="http://www.ambjonicoetneo.com/gallery/riviste-di-micologia-siciliana/" TargetMode="External"/><Relationship Id="rId5" Type="http://schemas.openxmlformats.org/officeDocument/2006/relationships/image" Target="../media/image180.jpeg"/><Relationship Id="rId10" Type="http://schemas.openxmlformats.org/officeDocument/2006/relationships/image" Target="../media/image181.jpeg"/><Relationship Id="rId4" Type="http://schemas.openxmlformats.org/officeDocument/2006/relationships/image" Target="../media/image179.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86.jpeg"/><Relationship Id="rId2" Type="http://schemas.openxmlformats.org/officeDocument/2006/relationships/image" Target="../media/image18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5.jpeg"/><Relationship Id="rId4" Type="http://schemas.openxmlformats.org/officeDocument/2006/relationships/image" Target="../media/image184.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7.png"/><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jpeg"/></Relationships>
</file>

<file path=ppt/slides/_rels/slide4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4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wmf"/></Relationships>
</file>

<file path=ppt/slides/_rels/slide4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2.png"/><Relationship Id="rId3" Type="http://schemas.openxmlformats.org/officeDocument/2006/relationships/image" Target="../media/image203.jpeg"/><Relationship Id="rId7" Type="http://schemas.openxmlformats.org/officeDocument/2006/relationships/image" Target="../media/image207.png"/><Relationship Id="rId12" Type="http://schemas.openxmlformats.org/officeDocument/2006/relationships/image" Target="../media/image211.png"/><Relationship Id="rId17" Type="http://schemas.openxmlformats.org/officeDocument/2006/relationships/image" Target="../media/image216.jpeg"/><Relationship Id="rId2" Type="http://schemas.openxmlformats.org/officeDocument/2006/relationships/image" Target="../media/image202.png"/><Relationship Id="rId16" Type="http://schemas.openxmlformats.org/officeDocument/2006/relationships/image" Target="../media/image215.jpe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10.png"/><Relationship Id="rId5" Type="http://schemas.openxmlformats.org/officeDocument/2006/relationships/image" Target="../media/image205.png"/><Relationship Id="rId15" Type="http://schemas.openxmlformats.org/officeDocument/2006/relationships/image" Target="../media/image214.png"/><Relationship Id="rId10" Type="http://schemas.openxmlformats.org/officeDocument/2006/relationships/image" Target="../media/image209.png"/><Relationship Id="rId4" Type="http://schemas.openxmlformats.org/officeDocument/2006/relationships/image" Target="../media/image204.png"/><Relationship Id="rId9" Type="http://schemas.openxmlformats.org/officeDocument/2006/relationships/image" Target="../media/image208.png"/><Relationship Id="rId14" Type="http://schemas.openxmlformats.org/officeDocument/2006/relationships/image" Target="../media/image213.png"/></Relationships>
</file>

<file path=ppt/slides/_rels/slide4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C:\Users\Alfio Cavallaro\Desktop\ATTIVITA' KIWANIANE\Attività svolte\Conviviale di natale\Foto\IMG_02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391" r="25554" b="20827"/>
          <a:stretch/>
        </p:blipFill>
        <p:spPr bwMode="auto">
          <a:xfrm>
            <a:off x="0" y="1657433"/>
            <a:ext cx="7553940" cy="9143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674"/>
          <a:stretch/>
        </p:blipFill>
        <p:spPr bwMode="auto">
          <a:xfrm>
            <a:off x="3928021" y="0"/>
            <a:ext cx="2619375" cy="159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olo 11"/>
          <p:cNvSpPr>
            <a:spLocks noGrp="1"/>
          </p:cNvSpPr>
          <p:nvPr>
            <p:ph type="ctrTitle"/>
          </p:nvPr>
        </p:nvSpPr>
        <p:spPr>
          <a:xfrm>
            <a:off x="2881742" y="1566361"/>
            <a:ext cx="4653696" cy="1872208"/>
          </a:xfrm>
        </p:spPr>
        <p:txBody>
          <a:bodyPr>
            <a:normAutofit/>
          </a:bodyPr>
          <a:lstStyle/>
          <a:p>
            <a:r>
              <a:rPr lang="it-IT" sz="2400" b="1" dirty="0" smtClean="0">
                <a:solidFill>
                  <a:schemeClr val="bg1"/>
                </a:solidFill>
                <a:latin typeface="Times New Roman" pitchFamily="18" charset="0"/>
                <a:cs typeface="Times New Roman" pitchFamily="18" charset="0"/>
              </a:rPr>
              <a:t>KIWANIS INTERNATIONAL</a:t>
            </a:r>
            <a:br>
              <a:rPr lang="it-IT" sz="2400" b="1" dirty="0" smtClean="0">
                <a:solidFill>
                  <a:schemeClr val="bg1"/>
                </a:solidFill>
                <a:latin typeface="Times New Roman" pitchFamily="18" charset="0"/>
                <a:cs typeface="Times New Roman" pitchFamily="18" charset="0"/>
              </a:rPr>
            </a:br>
            <a:r>
              <a:rPr lang="it-IT" sz="2000" b="1" dirty="0" smtClean="0">
                <a:solidFill>
                  <a:schemeClr val="bg1"/>
                </a:solidFill>
                <a:latin typeface="Times New Roman" pitchFamily="18" charset="0"/>
                <a:cs typeface="Times New Roman" pitchFamily="18" charset="0"/>
              </a:rPr>
              <a:t>Distretto Italia – San </a:t>
            </a:r>
            <a:r>
              <a:rPr lang="it-IT" sz="2000" b="1" dirty="0">
                <a:solidFill>
                  <a:schemeClr val="bg1"/>
                </a:solidFill>
                <a:latin typeface="Times New Roman" pitchFamily="18" charset="0"/>
                <a:cs typeface="Times New Roman" pitchFamily="18" charset="0"/>
              </a:rPr>
              <a:t>M</a:t>
            </a:r>
            <a:r>
              <a:rPr lang="it-IT" sz="2000" b="1" dirty="0" smtClean="0">
                <a:solidFill>
                  <a:schemeClr val="bg1"/>
                </a:solidFill>
                <a:latin typeface="Times New Roman" pitchFamily="18" charset="0"/>
                <a:cs typeface="Times New Roman" pitchFamily="18" charset="0"/>
              </a:rPr>
              <a:t>arino</a:t>
            </a:r>
            <a:br>
              <a:rPr lang="it-IT" sz="2000" b="1" dirty="0" smtClean="0">
                <a:solidFill>
                  <a:schemeClr val="bg1"/>
                </a:solidFill>
                <a:latin typeface="Times New Roman" pitchFamily="18" charset="0"/>
                <a:cs typeface="Times New Roman" pitchFamily="18" charset="0"/>
              </a:rPr>
            </a:br>
            <a:r>
              <a:rPr lang="it-IT" sz="2000" b="1" dirty="0" smtClean="0">
                <a:solidFill>
                  <a:schemeClr val="bg1"/>
                </a:solidFill>
                <a:latin typeface="Times New Roman" pitchFamily="18" charset="0"/>
                <a:cs typeface="Times New Roman" pitchFamily="18" charset="0"/>
              </a:rPr>
              <a:t>Divisione Sicilia 2</a:t>
            </a:r>
            <a:r>
              <a:rPr lang="it-IT" sz="2400" b="1" dirty="0" smtClean="0">
                <a:solidFill>
                  <a:schemeClr val="bg1"/>
                </a:solidFill>
                <a:latin typeface="Times New Roman" pitchFamily="18" charset="0"/>
                <a:cs typeface="Times New Roman" pitchFamily="18" charset="0"/>
              </a:rPr>
              <a:t/>
            </a:r>
            <a:br>
              <a:rPr lang="it-IT" sz="2400" b="1" dirty="0" smtClean="0">
                <a:solidFill>
                  <a:schemeClr val="bg1"/>
                </a:solidFill>
                <a:latin typeface="Times New Roman" pitchFamily="18" charset="0"/>
                <a:cs typeface="Times New Roman" pitchFamily="18" charset="0"/>
              </a:rPr>
            </a:br>
            <a:r>
              <a:rPr lang="it-IT" sz="2400" b="1" dirty="0" smtClean="0">
                <a:solidFill>
                  <a:schemeClr val="bg1"/>
                </a:solidFill>
                <a:latin typeface="Times New Roman" pitchFamily="18" charset="0"/>
                <a:cs typeface="Times New Roman" pitchFamily="18" charset="0"/>
              </a:rPr>
              <a:t>Club Zafferana Etnea</a:t>
            </a:r>
            <a:endParaRPr lang="it-IT" sz="2400" b="1" dirty="0">
              <a:solidFill>
                <a:schemeClr val="bg1"/>
              </a:solidFill>
              <a:latin typeface="Times New Roman" pitchFamily="18" charset="0"/>
              <a:cs typeface="Times New Roman" pitchFamily="18" charset="0"/>
            </a:endParaRPr>
          </a:p>
        </p:txBody>
      </p:sp>
      <p:sp>
        <p:nvSpPr>
          <p:cNvPr id="13" name="Sottotitolo 12"/>
          <p:cNvSpPr>
            <a:spLocks noGrp="1"/>
          </p:cNvSpPr>
          <p:nvPr>
            <p:ph type="subTitle" idx="1"/>
          </p:nvPr>
        </p:nvSpPr>
        <p:spPr>
          <a:xfrm>
            <a:off x="1899730" y="7651845"/>
            <a:ext cx="5292884" cy="2760345"/>
          </a:xfrm>
        </p:spPr>
        <p:txBody>
          <a:bodyPr>
            <a:normAutofit lnSpcReduction="10000"/>
          </a:bodyPr>
          <a:lstStyle/>
          <a:p>
            <a:pPr algn="r"/>
            <a:r>
              <a:rPr lang="it-IT" b="1" dirty="0" smtClean="0">
                <a:solidFill>
                  <a:srgbClr val="FFFF00"/>
                </a:solidFill>
                <a:latin typeface="Times New Roman" pitchFamily="18" charset="0"/>
                <a:cs typeface="Times New Roman" pitchFamily="18" charset="0"/>
              </a:rPr>
              <a:t>Un anno</a:t>
            </a:r>
          </a:p>
          <a:p>
            <a:pPr algn="r"/>
            <a:r>
              <a:rPr lang="it-IT" b="1" dirty="0" smtClean="0">
                <a:solidFill>
                  <a:srgbClr val="FFFF00"/>
                </a:solidFill>
                <a:latin typeface="Times New Roman" pitchFamily="18" charset="0"/>
                <a:cs typeface="Times New Roman" pitchFamily="18" charset="0"/>
              </a:rPr>
              <a:t> da presidente</a:t>
            </a:r>
          </a:p>
          <a:p>
            <a:pPr algn="r"/>
            <a:r>
              <a:rPr lang="it-IT" b="1" dirty="0" smtClean="0">
                <a:solidFill>
                  <a:srgbClr val="002060"/>
                </a:solidFill>
                <a:latin typeface="Times New Roman" pitchFamily="18" charset="0"/>
                <a:cs typeface="Times New Roman" pitchFamily="18" charset="0"/>
              </a:rPr>
              <a:t>Attività e ricordi dell’anno di presidenza di</a:t>
            </a:r>
          </a:p>
          <a:p>
            <a:pPr algn="r"/>
            <a:r>
              <a:rPr lang="it-IT" b="1" dirty="0" smtClean="0">
                <a:solidFill>
                  <a:srgbClr val="002060"/>
                </a:solidFill>
                <a:latin typeface="Times New Roman" pitchFamily="18" charset="0"/>
                <a:cs typeface="Times New Roman" pitchFamily="18" charset="0"/>
              </a:rPr>
              <a:t>Alfio Cavallaro</a:t>
            </a:r>
            <a:endParaRPr lang="it-IT" b="1" dirty="0">
              <a:solidFill>
                <a:srgbClr val="002060"/>
              </a:solidFill>
              <a:latin typeface="Times New Roman" pitchFamily="18" charset="0"/>
              <a:cs typeface="Times New Roman" pitchFamily="18" charset="0"/>
            </a:endParaRPr>
          </a:p>
        </p:txBody>
      </p:sp>
      <p:sp>
        <p:nvSpPr>
          <p:cNvPr id="16" name="Rettangolo 15"/>
          <p:cNvSpPr/>
          <p:nvPr/>
        </p:nvSpPr>
        <p:spPr>
          <a:xfrm>
            <a:off x="-35793" y="0"/>
            <a:ext cx="648072" cy="1080134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p:sp>
        <p:nvSpPr>
          <p:cNvPr id="14" name="CasellaDiTesto 13"/>
          <p:cNvSpPr txBox="1"/>
          <p:nvPr/>
        </p:nvSpPr>
        <p:spPr>
          <a:xfrm rot="16200000">
            <a:off x="-1402162" y="7072707"/>
            <a:ext cx="3373680" cy="461665"/>
          </a:xfrm>
          <a:prstGeom prst="rect">
            <a:avLst/>
          </a:prstGeom>
          <a:noFill/>
        </p:spPr>
        <p:txBody>
          <a:bodyPr wrap="none" rtlCol="0">
            <a:spAutoFit/>
          </a:bodyPr>
          <a:lstStyle/>
          <a:p>
            <a:r>
              <a:rPr lang="it-IT" sz="2400" b="1" dirty="0" smtClean="0">
                <a:solidFill>
                  <a:schemeClr val="bg1"/>
                </a:solidFill>
                <a:latin typeface="Times New Roman" pitchFamily="18" charset="0"/>
                <a:cs typeface="Times New Roman" pitchFamily="18" charset="0"/>
              </a:rPr>
              <a:t>Anno Sociale 2011 -2012</a:t>
            </a:r>
            <a:endParaRPr lang="it-IT" sz="2400" b="1" dirty="0">
              <a:solidFill>
                <a:schemeClr val="bg1"/>
              </a:solidFill>
              <a:latin typeface="Times New Roman" pitchFamily="18" charset="0"/>
              <a:cs typeface="Times New Roman" pitchFamily="18" charset="0"/>
            </a:endParaRPr>
          </a:p>
        </p:txBody>
      </p:sp>
      <p:cxnSp>
        <p:nvCxnSpPr>
          <p:cNvPr id="23" name="Connettore 1 22"/>
          <p:cNvCxnSpPr/>
          <p:nvPr/>
        </p:nvCxnSpPr>
        <p:spPr>
          <a:xfrm>
            <a:off x="684287" y="2520355"/>
            <a:ext cx="0" cy="835292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1023062" y="1657433"/>
            <a:ext cx="1930720" cy="1871034"/>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flipV="1">
            <a:off x="1260351" y="0"/>
            <a:ext cx="1816678" cy="187235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Striscia diagonale 36"/>
          <p:cNvSpPr/>
          <p:nvPr/>
        </p:nvSpPr>
        <p:spPr>
          <a:xfrm rot="16200000">
            <a:off x="657461" y="1323561"/>
            <a:ext cx="2346342" cy="2376339"/>
          </a:xfrm>
          <a:prstGeom prst="diagStrip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Striscia diagonale 16"/>
          <p:cNvSpPr/>
          <p:nvPr/>
        </p:nvSpPr>
        <p:spPr>
          <a:xfrm>
            <a:off x="628705" y="0"/>
            <a:ext cx="2346342" cy="2376339"/>
          </a:xfrm>
          <a:prstGeom prst="diagStrip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49" name="Connettore 1 48"/>
          <p:cNvCxnSpPr/>
          <p:nvPr/>
        </p:nvCxnSpPr>
        <p:spPr>
          <a:xfrm>
            <a:off x="694837" y="0"/>
            <a:ext cx="0" cy="118816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flipH="1">
            <a:off x="1867067" y="3695255"/>
            <a:ext cx="115173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015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0000">
            <a:alpha val="70000"/>
          </a:srgbClr>
        </a:solidFill>
        <a:effectLst/>
      </p:bgPr>
    </p:bg>
    <p:spTree>
      <p:nvGrpSpPr>
        <p:cNvPr id="1" name=""/>
        <p:cNvGrpSpPr/>
        <p:nvPr/>
      </p:nvGrpSpPr>
      <p:grpSpPr>
        <a:xfrm>
          <a:off x="0" y="0"/>
          <a:ext cx="0" cy="0"/>
          <a:chOff x="0" y="0"/>
          <a:chExt cx="0" cy="0"/>
        </a:xfrm>
      </p:grpSpPr>
      <p:sp>
        <p:nvSpPr>
          <p:cNvPr id="16" name="Rettangolo 15"/>
          <p:cNvSpPr/>
          <p:nvPr/>
        </p:nvSpPr>
        <p:spPr>
          <a:xfrm>
            <a:off x="0" y="0"/>
            <a:ext cx="7561263" cy="127199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2045428" y="522019"/>
            <a:ext cx="3454792" cy="369332"/>
          </a:xfrm>
          <a:prstGeom prst="rect">
            <a:avLst/>
          </a:prstGeom>
          <a:noFill/>
          <a:ln>
            <a:solidFill>
              <a:schemeClr val="tx1"/>
            </a:solidFill>
          </a:ln>
        </p:spPr>
        <p:txBody>
          <a:bodyPr wrap="none" rtlCol="0">
            <a:spAutoFit/>
          </a:bodyPr>
          <a:lstStyle/>
          <a:p>
            <a:r>
              <a:rPr lang="it-IT" b="1" dirty="0" smtClean="0">
                <a:latin typeface="Times New Roman" pitchFamily="18" charset="0"/>
                <a:cs typeface="Times New Roman" pitchFamily="18" charset="0"/>
              </a:rPr>
              <a:t>SERATE NATALIZIE 2011-2012</a:t>
            </a:r>
            <a:endParaRPr lang="it-IT" b="1" dirty="0">
              <a:latin typeface="Times New Roman" pitchFamily="18" charset="0"/>
              <a:cs typeface="Times New Roman" pitchFamily="18" charset="0"/>
            </a:endParaRPr>
          </a:p>
        </p:txBody>
      </p:sp>
      <p:sp>
        <p:nvSpPr>
          <p:cNvPr id="3" name="CasellaDiTesto 2"/>
          <p:cNvSpPr txBox="1"/>
          <p:nvPr/>
        </p:nvSpPr>
        <p:spPr>
          <a:xfrm>
            <a:off x="3680167" y="1665205"/>
            <a:ext cx="3404524" cy="1754326"/>
          </a:xfrm>
          <a:prstGeom prst="rect">
            <a:avLst/>
          </a:prstGeom>
          <a:noFill/>
        </p:spPr>
        <p:txBody>
          <a:bodyPr wrap="square" rtlCol="0">
            <a:spAutoFit/>
          </a:bodyPr>
          <a:lstStyle/>
          <a:p>
            <a:r>
              <a:rPr lang="it-IT" sz="1200" b="1" dirty="0" smtClean="0">
                <a:solidFill>
                  <a:srgbClr val="C00000"/>
                </a:solidFill>
                <a:latin typeface="Times New Roman" pitchFamily="18" charset="0"/>
                <a:cs typeface="Times New Roman" pitchFamily="18" charset="0"/>
              </a:rPr>
              <a:t>Anche quest’anno sociale, grazie alla disponibilità e generosità di alcuni Soci, che hanno messo a disposizione la loro abitazione, Soci ed Amici del </a:t>
            </a:r>
            <a:r>
              <a:rPr lang="it-IT" sz="1200" b="1" dirty="0" err="1" smtClean="0">
                <a:solidFill>
                  <a:srgbClr val="C00000"/>
                </a:solidFill>
                <a:latin typeface="Times New Roman" pitchFamily="18" charset="0"/>
                <a:cs typeface="Times New Roman" pitchFamily="18" charset="0"/>
              </a:rPr>
              <a:t>Kiwanis</a:t>
            </a:r>
            <a:r>
              <a:rPr lang="it-IT" sz="1200" b="1" dirty="0" smtClean="0">
                <a:solidFill>
                  <a:srgbClr val="C00000"/>
                </a:solidFill>
                <a:latin typeface="Times New Roman" pitchFamily="18" charset="0"/>
                <a:cs typeface="Times New Roman" pitchFamily="18" charset="0"/>
              </a:rPr>
              <a:t> Club Zafferana Etnea si sono riuniti per trascorrere insieme due serate natalizie.</a:t>
            </a:r>
          </a:p>
          <a:p>
            <a:r>
              <a:rPr lang="it-IT" sz="1200" b="1" dirty="0" smtClean="0">
                <a:solidFill>
                  <a:srgbClr val="C00000"/>
                </a:solidFill>
                <a:latin typeface="Times New Roman" pitchFamily="18" charset="0"/>
                <a:cs typeface="Times New Roman" pitchFamily="18" charset="0"/>
              </a:rPr>
              <a:t>Sono state ore di spensieratezza ed allegria tra giochi di carte e degustazione di varie pietanze gastronomiche.</a:t>
            </a:r>
            <a:endParaRPr lang="it-IT" sz="1200" b="1" dirty="0">
              <a:solidFill>
                <a:srgbClr val="C00000"/>
              </a:solidFill>
              <a:latin typeface="Times New Roman" pitchFamily="18" charset="0"/>
              <a:cs typeface="Times New Roman" pitchFamily="18" charset="0"/>
            </a:endParaRPr>
          </a:p>
        </p:txBody>
      </p:sp>
      <p:pic>
        <p:nvPicPr>
          <p:cNvPr id="2050" name="Picture 2" descr="http://t3.gstatic.com/images?q=tbn:ANd9GcRHI2G4iry06CF8g4ZzECrhseR_daKLSg2t2JD0DRKxQYLtPW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58" y="1739848"/>
            <a:ext cx="1901954" cy="1437525"/>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ISEBUTEhQVFRUVFx8YGRgYGBsdHRwYIBgcHBseHCAbHCceGx0jGhwgHy8gIycpLCwtGh8xNTAqNSYrLCkBCQoKDgwOGg8PGiwiHyUsLCoyLywsLCwsLC8sLCwsLCwsLCwsLCwqLCwsLCwsLywsLCwsLCwsLCwsLCwsLCwsLP/AABEIALcBEwMBIgACEQEDEQH/xAAcAAACAgMBAQAAAAAAAAAAAAAFBgMEAAIHAQj/xAA+EAACAQIEBAQDBwIGAgIDAQABAhEDIQAEEjEFIkFRBhNhcTKBkQcUI0JSobHB8BUzYtHh8UNygqIXJJJT/8QAGgEAAwEBAQEAAAAAAAAAAAAAAgMEAQUABv/EADERAAEDAgQEBAYCAwEAAAAAAAEAAhEDIQQSMUEiUWHwE4GRsQUUcaHR4cHxMkJSFf/aAAwDAQACEQMRAD8A57TNM0grSrySXmxWBpXT6GSWk77YjSiSYpFGM7EhT9Tb98F8/kaeohNNQWAKNBPS4O94PW9valV4dRZJYnWLFSpUjYAzt7j026447agN1YWnZFuAZl6ZNOouhg4qrqEENTEVUPujbXm3rgvmUSmFZJfyzquP/Cwi52MqQPpthO4U3lVFUVtTfEqc1oBMTBHMsrHqpwyZaqalFkPNo5e3IYKnttt7HBusm03WB5fzr31RzOcT8rQyARRqgqBJBpGCADAgkW7wRiXjHEQlZKpChRNNiJMo4K3BPUEGPTALh2YNbK6NTSpKEEC3QfFuBNgI29MVqmcSrldD6ldVKTNgynl1CCekSPczieoJ1TW28pHkVe/xFXnUxDAmdJ3gaF1TYGBIZdwSI6YzieaqKwp/mIuWbYMqtpEwIMa5IBuI7sJz2eLiQqgEajps63uCQfhkSAZi0Hrik2fZmuQxsYI3joe479LYQ2jeUuVdzGb19tgoj0gdD6AyZ6nc4kr5GsKWt6YFDUoDmmE1HVACsQGJMQQp27DFXJzF+WD+WJj0uJI6bYv5/gj16pZGqVzaDfUZnTKksQZF+k9euDBa0wVhk6KhkeHAVTSqHQRIkgkdDJ0gkoReRtE3x7Uy6NTCnUKyvpKkymmLMGgyZ6yLRviepk3UoWLrUpE7g6tOqVGmAZViQDOxjaMQZvjEuGVedQdcdSfzFRyrAMQJw2CTIQ5TCLcOpGAkws6SQxgkA3YAwxG8x0G04MZbOKlXVJFKkhgIYDqbBQdz5jfESMJ+Xzg3JYAgIHF4W0hhbYf94Is9arpSkFJHNMQAiWBI2HM/SRYYe0QlObzTBQ4vXrNLkebXc0goAGikGgKIi5YyT2QDoMFKQDj7rTbRRRdVaoOrbEmNyTAAwr8OzAV9NRx5iSZncnUekbkgfPB2jULJoQwDUkz3+FfQwSTPYTgglmNEXyHHUCM7aKWVUPTRTu5sJAPxN0Mz8UXJwh+N/HGaVjl6Dfd6aCIpzqKiQNTm+xO0fPfF7jVY1kRUWVNUKlvhpLKgn1ZiT6knEee8ILmc09WpUCU5Cix1NFmgG9jIkQLfTwIlehQ8KVvKyxZzrq03YyTqOoEi5udwfWTih4h8OebR85EippLkLJDAEhh6n8wPuMPWXyuUR0ZVeoaACrMKAALKAJJ+uG4+WQB5CMAisAAd2MQPQD+nTGAQZC0m0L554CunSWdadOoxBZgSoYKwGoAG3ODscNHDM7kaCKDT+9PJ0M4Ohmi9QU4kxcDWRFzAJJw5eIOC8IqVTl2ptl6jEHVTSFLdLAR89J98JFLwsUqPTy5arzR5pUKAv6ZbVF5mB7xgalzrdNZTDgilOrma4HnVWCuOSkGAVrEjkWFVAdNyDYEncDEuQzVKqCqAwGZazkBiFNwE1NpVIALNvDC42NLPcEq01M1lq5mrAYQ2oU7EJMAKCRzE/ELbTOVeC1snTpmE5WVgCVZ2qkyxK9rABRMWJM4mdQdErd4CEUqDQU0+X5hU+aweFUSSBCkm+m46qMZmeHOiFRURg0n/ADCIN4EEBpu0SPze8l+LcMJ1PehTR1UM0gsW1MxAMEhYtMnmWewG56kAwALajGuooJholtNwXeLlpvtOMBK8so0HZGo19ZK09aCRywAZExIK7rvEROMqZI0GgstlCsoK3BHRhykMALid72N9cmlJXPnLVrQRdiKfTVGrWSDa53iBInEdRFYFUpaEHNu0rNxebyNhG1/XGb9FoVjIVV5S0UxDMGixGoArc2M7N0kA2NpaNGkdNMr5SaWk/EWYgST2LHSkWjvbAnOIaai4IYWg6gBqINzaZUbYhHEmUqT1O3Q/vIt1xvhk3aikbpr4xUSgpooxd2P473HMDqCraQokSepFrAYDV+JyacgMEBAjoJJiO5Ykk+oxAvE6mZdtY1EmdHMNT/DCBSJOwA7ADBTKeHijpPMqwzwdQZtQVwkbhSoUt326EiWhg4l4GbBWjnlqUlCUSpZmqFVLTMkhluZt0sDC2BGNuEvXZ6tEhwEJqLECYMc0dydx1tOIMkzFUYtGpig0gEAESrLcEaXp/DuDFiCJvrxBFqIVN6gZ2W8qxLKxUbjUdx3IOJ3zcAIwgVTg+dBIpUHqJ+V0UEEG++89CDsQR0xmHnI8Vy3lr5lapTfSNSqhInvZDv8AFv1xmPfMP/4HoUFuaSMnlqB1hnJE2UKGYg7sGkAgDcCSQdo23z3hqkU1UDWWip0+aNLLqk2ZVA0+kmTuJmBdyCZUUqbNSTyiCHVTzisl7WJQxzWOkruDBxLnOKU8vR+85Z3LU5DUnKkFWlR5iGVZdhKmYNwCJxSHHNAlLOkrm3EyaeYISqKvlNC1ACAdJmYN9++GbhvHFDC0B6ZF4AkGVnbYFl+mE1jPvi5kKhLBLkERABPWdhvjrvYCB0U7HkEroPCOLAqxLUhTpkMVNJSTPQNpOuZPxG03gQcU889BuemHQMx1gadJabxzalkRY+09DRr8N0aFWkVqgE1OaQ0CdQESh0iSskQJttjVXgGQFJ3gxbe469+3pjlOaM0tKsBO6sJQERTSVaSC14IEm5FoH9xiiy09erSQJ/VJHqDp2meuGGvkatOmCx+LcCCDYQZkydJ3gED2wAzGWOqFHWACCJI9TygntPvGMpuzE3WkInw7iKhlOhKygSELaeYXAkCZMR8zg+/iym/K+ToLqaJLPJ6GXBB+X9lNNaoSPNVoAMSQGBHRtoht5GN+I5shCpc6OkFTBA6AExuRj3h3ELDdTeMs4lLMeVSVVBALkFyQCLKjMxlGEMCLnYxcYC06w7gMux/UDtgXmeV4mQvw3xZydIsqgb6tI+e30P8AIx0RTDWhCC6broHhPw2KtIV2OhahZVB+GFWatVh1CDlA6sYwby3DaBbTSV8ugTU7SGfy9UKBb4nboO1rYlNZHVKOXb8MaMshE/ApDVah/wDeqQZIuKZxPkqK1VLFlRC/mtO/loCKSie1NWNp+KcKLQU8GAZ29zp6D7r3K+D0qMVo6SiiW0cjsSsrTltW4uWPQ97YGca4d5FFj/lqDoRDbW8TdkPMqzcjewnBTLZgFBVmGh8yygzLOxVEEdiEWP8AURiv4u4TWVKTux8rLKFdi/M5aGquoixDEQ0SQu1sCWWWkw6LcvPf8eaSaeadogmnVSwC9+nKLQcHvCmc+JKvQxBMt1lPVQx1Anox7TgXxqrRFYjLh0FNYqMx1M1NjaoveAytPUEdsQ5Gs2XzHMTqUhakfmQwVcE+4v8ApdfXG5SEp2V4AG/uNl0vLZzS0UFUWswXUbxuelsMqVcwDzyBqAgAWULf5lto6YVEq1Cq6GFNAJnUFA6xJuxt/c4INnmJ8tagercOwkimsAsx3lhsFjf54MGFMGZjAWnHeNVDNNQvmCS1RFnykMhQs71WHWwUXwAbN+UBRy8nWoIRgNKKN3a0ydx3kEzYFmzWfKAUQPNZoVXEkqCN6to1WJ7H98BOL8KGUQyWYuZNWR+K3QKBdSD0v3vhLgdVfSywBH0H/R5noOX7KrUKNNKWukSzP8Sf+R6m5g7Ml9uk2vvD900zWd/xBbVuqidOhb8rSetzHaSYV8xKnmH8OovxEbUUBgIt5nv1YnT1YmfiXHnNTSsHNXKIzACmumS1Q/D5pVbD8u1oGBgjTv6rHlomTPM8zyHTr+kqeJc+6sW1fjAyR8XloD8A6aurHeRFr4oZakXHn60SGAJb8wjUSwAIIAgGZJ1AQcZxOjTp66qq+hqhNNW38s3BJ/NJOnVvv1OI+MFqXl0mqKywBUCEaGBqM1MkjfUmlr329cMLDFlO54N00UMr5p5QA1QNVNSsLqukuCqknSoULZmmGWZuMAuIZRhXFBOeQziTqHw6ot8TGIIFptNsFKviQGKVNVY1XX7ww/OxIXy1gyKSkRE82kkwCMBeIVgKZrBoqvVqsADtRU6FG27EsB6UxiVtNwPeqzMoDlpPNPKBc7Rv2gW9+uLtPhhqaWMF3UsSIWF0Er0hZgdNhfB7LKlSm7KNZ8pqjctmK0wskCOXUWee6YJZ3O068N5ZprSfyGUGd1ZVMHrKsIHYd8LdUdsiCgyvh6ll6LKNK1BUSklUjmIej5lTcxKi0i+95IgtwelOVp0lImr94chST+HTZhTN43YAWAmB2wD8U8edquXXSnlpUqum91NQoHIEREQAfWbYv5biyU2pKtI6qVCqmsTzjU8teIh9QIFxrbsMC6IzG/d/ssk6IXl6uX0BOUPUABKRyMAqhuboWJBggxtYGYs+wNenaIjWAJ5ihIBBspamLjbUJkEEYpcaySitTorzalQg6dPKyhSq3kwVMz2necVaAdKaVrFiCCWO+kgS03MHS09YI7z4MFjKLddgyj5OnTRatMF9KliCIkgH9XrjMc/qeI6jEs7ZYMTcMQpn2KGPrtj3GZqgsAPRKyBIVDPGm+hho1frFiCpiZtsSJ/7x5xniQan5fMOaUioCgtDArBJtEMTPcnpBWqlzoNRoBseZh0npbbcduuBeXoa3VSQNRuTNu5sCT8gfTHXZTE5ilOdstaOXZjAF9ht1x0vw14SfK5c1/PpLVdYKQdQUzqW4IYG3QXAIMQ2K3hjhGUNMuNSs1PyySwZRUaBuL6KgBg7qSw/LgwlI+WuiXdY/TLKjamBCzERqt0MxBjEeKxc8A0TKdLdBslly1RJ6rpc2hWnQjQItzBTF/in1p1smdIYU7A+W6z8LxIk7flaCe5GDIrU3LIpB1WkCBccjgKZBBOkxaCNwLxU9SpVptdqgVSsEcysCG/1EhTfc6j3OJQ+90+Dsqdeu4BdGAUASCJG4kEdYbbpa0xgRVoqRysdROwI2G8gxeb4vXqBoboNKm88xjVF4AnYH8sC+IamXAaOsSBYkn1kxJI2N/rOHMGVY5VqjNABXU02JBDHppY3HzO2CFTN5YIVr5asTYctRVYHc8tRWDdrgYkp8PbR5yklKnLA/KdhM/lIvO2+3XyrkGYCQTaxPYbj19txGHNLTdYQUmZskHZgAZGoCfqBGLPDM4fNZzvGq1uYEQYAgXvhtpcALrBWQeh9v+cL/E+BigzEGAUkAxYyLb3tisVGuGVZxAidEy8P4s1LKEzfSYU93EAiINpm3bFrPZ4plF2VqiimCqmdNtQkACwAk9mvvhZzXE1+7U0VwSWEwdgB/ucWs7VJr0Kc6pOoXsDMWjay4AshOFS89ZTHxPia0KKIsy2lyTv5aKXHSDLQf/jipmc7/lV6Z8wAF0DXDUjarSbuUJIPUqx7YXvFGdJdlt+HS0225o77WIFu2KHAePGkPLYkIW1KQJ0PtIvcMOVh1GCDDEhLc8GGnf35poroKdTzKILimNSK4LFqDGCrR8Wgk02joT2wXyPAqbVR95qtSSnS5ZSWqUCohGXfUmoobEwFgcs4E5bidIIrUjTpMh1BtWzWmGZo0ED4d+47y1+PO2lsurGoJIrFmOljYkMTEAWAUCwEyROFlx0hERuTr7jfzV/PcQhtAALqoVC+6qFHO0/Cd5BGqbnG/DOMNl48tjIYt61ahEX73Jj9Mz8RwDy+fXLghSa1d5Vxvvv8r95xYyGZp5ZDXrnzK86VpzAUdwIv7yAPXAC2idw6HTfqf4Cc8nX+7g5io+iszA1GgMpBkld5Mz0HSJgSbvBs5rbz6qyn5UB5qKBSTUMmRO+9pJ7YVaQqVUGaz5FKivwUxyydwWG5PYfEfQYqjidTNWpqyZdT8R6i/wC2/KN7T3xskLIDgTN9zsByCv8AiDjVPKkuhWoSoagCdpkebUHXRMKuxJJ6EYRsmSwq63AuzrNyzEjUJ7sJg/74teLHl6bncr06oDpi1rTP1wLyzFWB/TJHq0239BhjQMsrm1i+o+Giw0C6hwLwDSq5d1q1WPlxpCCDzDVEmbajIMb32jEnjf7PUKB6bOSUpoohYjUQgsB8OpUB/TA6SVPh/jeuq1A9RyXESGiJgHb2/nvitxXxHUrRrLkDca2gncEiehvAxOHPmF1fkoZmzD6boW1DyHfy3R2pEmYJBF1a/QgEtv0xr95RkohAS+iGk2PNBXTFjN5vv9DfEOOUqqpVZqj1wIKEaUUaYbTpgcxkyZJ1EHa6lma/lMCDzgs49QxtcWBETf1w/LmPVRPBZcp94fnQaBrOyUUap5EA7I2lApj8q0kY37g7nFPh3iRjm63lOIrV6kCAbNWZwb97X6emEXM8ZqOIYkiS0dAzbmPfEQz1gItuf+IxnynCQhZXymV0yvkhUamEQs9Kj5RUEMrVIIJDzDNqbXpF4v0MS8UWulFHqksodxTtdhUUGo0kfCT+qCSzwN4KeGm0Uko1KoXNVrksB+DTJWVctvUdRBmSBIiZBKcRquPLy+mmmvTOWsQaQcL+GwHXT8HxEXiTicUrcSbEx6+XNIudrtVSjUKsqU1FEMAvOyglgAZMCQSw/VHUHHuW8M+bWcZg+XSosA02ljcIezdWMWAYm8Sz8e4TRNNK1Ji40aKNDQU0EE620nm0q2pouS3UxjTgIeqiBFhBqWiTu9SPxark30AGXMxGhd9nNphtgtsRPPT8nv2QM+Hqgt5eqOoe3y9Ok/zjMMlOrwykPL+8VzpkEjXBM3YRaCZPzxmNXsnQ+i57m+FUtRameR7rAjpMf6SPSR6nfFjhfhmnVOmR5mnXTKNDlrSml7M1iVgrNwSCVwOqKxTlcEgk2JjfcjoSLEiQS24gYNcE4wSrUfLasiyyfrpHrcCWp3HaNxpO+VnkNGQ6KZrb3UfC1pmrNCarH/MF1bVuXVZsdzHcRecT5mpWoV2VgUYEkybEbgjYwQZ6b48zGXp1KoY/g1WipJsCTsZk6lZpBk72JG2IsyzBgC7SsiCvwiSQqAmSssTBMj1xCSHn89wqWcOq3o8TpmADpgjoP9RImNQBk95MSIAi3RyhqUfO1guY0qGE2JJMHeASQARaT3wKr5NWiVBR+WRuJUmRq/MIMSTNpwzjg9NzlwSCmZCuBCiH/PcRJD6m1H8pYYCplaAVo5Je4xww0IZXcBxzSOZSOXzEgyQpkOm47XtvUq1KRCZhFZGMKzNYnQhIDDYQ6sDsQVscOfEjSGT01DzgwCILpUWUnYfiAgAgiHXULi+E7xA4rUFqJtlyUdBsuvZlH6GIDL2ll6CTpOLwA4dPwhNtEUyJPLTCd9QB5WQgKRBNjyoQV6ibRdgy/ACCdHMARBt1gQT3uLSd8KnBuPhFXXBWfh6xbvuLQesifdp4P48UCCsxFwN409jN4m95OKG0+ayTsrP+C1j06COxB9fbv39cKfG+Bka1qgg7RYmSDHaflth6bx4jLpVdIIIkk2BPoJMD+mAXF+Miu89SSYhTuPqNp+fS2GtaAbISXbriNWmQxB6Ej6Wx7SY9O++23bti1naoNd2W6mozCwBjUeg9O2IKIOwuO0j+MdGbJURdS01Z5GqZBJkwYUTeTewt32HbHgy4AuYk2639+23rcY9pUiTA6kAWG/z2xYbLO+mkoLNr0qLAliAIiTB+Gb98Lm8IOq04PkvvGYp0zME3iLIAWb/6g4e6vAK9ZtFACnRFp29IndjHbviTgPhmnlJZir1ohxMeWv5hIkBibRvBuBsSFfhFfNqt/JUGy3ACwNOkTaLiT2nCXODiEYELfhXhnK5eotNqwerU5dJYEzEnlUkC/wCoztiTL8CotUEZfSJqK7mNauhgGCYIboQTsbWxtSzXC8gqkFa9cHcfiHV1N4pJe1pOC54jVzQ//X00kZARVMl1qCCFg9IsSi2k3x5zRKwOMIA/AaKhavEa7VCtlVy2n2RAdTmTPRe+KHEONMUY1ENKkwXykgB2CsDIUWRLb7dBN8HvEmZyGWrmtU018yUB0/EAwUBQVNknu0kRYDCC+bNes1WuzMWuSIJPYCTAH1jscA+IVeGoOquk6L2rnWd9WlRy6QNIIC+k/wA4J0sm2hSNKkjmLUoIuY0xTII0wdW++0YN+GPDtOqCWoMBYqWcmRB6Qtj3w9ZLgy07hdM9ZMfzbEjn8l03VKVHhDb+X7XNsvTarXARwqwNRcgIYHMxUyom50jFXiHB+ZnSmy0ix0Egxpm1z6Y6pU4HTDmpoWSCD2IIgyNj3+QwpZijVoZry6bMRqCqpJKspOxGxF4+uFEkBX4arTquIYNBod+d/RJD5DEOY4SdMshg7Eg/scPtPg2ipVq6D5Sa9BIkatksbsAf3AwKoowclidRBguZGru02I3F7Xk7Y8KjgqH0adYHIAe9PLdc2zvCSkkSR+4wW4FkBl2FWsAai3ppPwt0epa0G4Q3JidoLLxLKwgL09J1aSQum4EgrHKZG4jcAggGML+ZBpiAQUJvaSD7dD6398Xtrue2F87iME2kc4Fvt/StGuXbWxm+rm6nfU3f+u3uT/xcNTPmDzHeTqZjqWCII6CI/cjC8ag02MDu0SfUD/fG1OuHEL0JOrqbbAfm2sLAXwsgpWdp71+vToE2083Vy9YVKmpqphwd/NSJg9VCxM9I9MBPEPjurW10qTAeYIqOg08lyaNO/wDlkmSbFzvI3AZjNvUhFkaiFJJudok9B6CwwNq0XUm0bqdvUHFFNkaqWtVnTzP8DkEw8J8ZVKVFaf3vMU9MgIqyAJMQSe2MwqFP7t/vjMONFp7CnzlNWYqNPLzAR+IigzIsZmxPVTcdb49yykIahdlKggBWKtJHr+XvG8RaQceUq7n8zoJksWNj8r+g0jBbgfAxWLtUfQqqSAfzuOlt4U6yelh1xz3EAKlCUzDgrr1kKJBi4BmYHXUY+U4P5HLO6RUIgVIhgOUgLAaxsxBuBYgzucUKuco0XVWIdSUJE30gHXczBbWRIuNI7Y8qeN633d1Wp8eloMagylYM76gKcTvB9cCWl8QIRCdkQ8QcEWnVIpOlR6a63UG2kEkQTd4CrU0iSQ3pgv4fqpVyeVLNpFLNaDEDkekxVl6b29f55lmc+7MzgxBEEWIiACI2gAe2DPAM8ZZaxik4LVDFgwY6WgWmQVgC4ntgn4cine6e1k6d3RDxVxeoMwtaQKtN9BgQG0lgxbuSYJ6HfA7jfEqfml6ZVg0jTJjSy7GOqkkfJe2K3HK2vQeyAOdQ+KSJg8wJKzfoRtOB1Si4RSw5SDp+vQTsTf5nDqVIQPRbk1kKbL5lqdtg4i4tB3b9on3xbyGdItf53/uf6YGU6hPxbAQPT2/v1xtldZJ0npJJPb+4w8tRv4gMuuyZqPEDO/tsTPp64h4lxrRSYAmWUgbdjJ+U/vihl886Zd2UkOHGsjfQUPlj/wBTUB1eqr6Yp8QYPRp1GnWxdbxcLogt6wxX10ieuPBl1KdOLVDaCBmAOxtbp6+tsO+Rq/d2XyX1NUBVXFZqbKw35VIIEEctRepg74RkTUdx89vbDH4WNFqy083JVoCVAzcjTbUFMsh+FoggXU2g5XbI1U4ciQ8OPqLHXVDyWAJUTHKSWVlbSSZUi0G9wcQcHzTVeI02rOQw5SfhKaaZRTygRpt2O/XElQ6axRqIAB1BQagBWLMGPPoKCR6Ge+Lvh4N98apUTSgpw8SSBUHIeaSYABBMzpjriZhP+3JHAOiYs5lTQ0zRLNKjVOpp0iHCqIKAC1yCSCT0FOtmwaFVM46LrKPzOPMDKLiAYhrwOmo2wzs9TL0ixNOrREFBcBlaBKEXQjsDPW98Ba3A+GZwyWFGoTJFQBfcConKZN5dCcNAlY+AlFPEuWoXo0A7fqqGY+u2KvEfG2drroNQqnZVIiJ2PxdekYZeLfZNXpKalArVQRGwa4GxBZTc7yNibWlKr61JU8pBIIIIP9/PphwypTi9e0E7ySbknefXBPK08VKFPBnhTldTLZlAIPUDUJI9Y/acRVHSvrcLSFJoCbPBFQJVHLJcxMm3yFm+fpt16pTKusqDp9R/e0f305bwetqqI8CYDNaBYkE27x9TjrGVRhTAi5AHT9In1thmCZmJJ2XP+NQHtcLSPZQ16Ubgz6Hf98DBwmkXLeWNTHUSRJNo3MwPQRgtWm0nbp/T+z0xVaCLgG87T/wP+MdIsHJcRr3DQrKOQ7wQT1/brBHyxX4p4fWurBSkiwDIIB6+vzwSSQJ7dJ69pxPWrppDWbeANzAkxiOrQZqjbWexwLdQuKeJvD9XLnS4On8p/L8u2FDPUQQQcdS8Y8cBaZDJMVKTWmbyOu3UWHzxzXiRXW2idMyJ3A7H1G3yxAwZXWX1XiPr0R4rbkd+al4RwRUoF66BNYDU6huLGCTE8huDIMEdOtrxBwZq6feqegVQQldV+GRGmqIGzjTsN5jfEfBvGr5ZDSZfOomdVJ7i9ppnemY6wb9D0t5ComYFSjlFJDoYV20sCpkAgWHLqURym3wmwx5ex2fb7L5pzQCW8knVLzvBAJEbsJ2j1xXrAaj1kkkDvNv2/rgpncpLOApAnY7j0Pz/AIxQzNEq19yAQB2IkfOIOLKbgdElzVAEH/8AmD6yf98ZjDk2H5T9MZh0jmlQeSOU6ssi6ZVTrIi+kHWS3uJJPRR623z3iK9XQx/GJDyBKoDOhew1deuBVbN1NLOCSCRqbreZF+hiLjoMD/MgD1/j/rCm0QbldTI1lnBSlix7d+sXv/TEOjc9zY7D+4OPFqkG1sb5SNQLHlBk/L0vvt88URCyWuICkokCJWQvvc7ycSpIgWh+bceo+V5se3bFV6haSTdjJn+/XHge0bf17YwhMbUgwEW+9LCaqevQ0w2xFyQwgE83NBPcYgVtaVDUYFhBkySx1AAC0THNHacV6VRgZBuuxmJ3HvEftbE9NnIg8+5Iidrm8dO4PXARCpDg4ye9lGfL8sCSXDQBAiPXqPaDv0xTatc/scZVeYuQI2JJj2+eNUpztJ/v1w0ADVc+pUJMBO32f+HkzGp6tRtB5GpqslkMSST0HxCNigNoE9Nzv2VZA5UwtRvKQ6Zc7amc7dTJufTHIPDmbzNAN5bBVPMwBXVFr/qAsDbaAcG+K+MsxWVlZzpbcamO8TvtsLbWGIqpdmKfSw5qCc0epSLWoNSqvT6qxUweoJHTfbBDJhbatdiZ0lZIPuJnpt2xC2QEkjr6nGwpQPhU+8/7x+2KC4OCifh6jdArQrEESAVA0jrb11Cxwz+EM3OqtV1vTb8F1nmCAArB9LEf+pwnVqcC15tY+nUH+/phi8NeIaVA6XmpScaXBmf9LBoEFSZEDCy20hTslrocnym1TKU/NonzqLEyYldERDLuGBsT/wAjFUHheaganyjn505677f/AFGJnp1qAWvlG86iF5o5pXf8RZvaBI7dNsVKVXh+dIXScnVmQRdG6mR+Xv0jvjWJ1USmvIcDq0KKLl6qOoZyzAghkMwoBlZmLgiL45X4wbzKmtqemopAfT366h3n+cdIbhuZps9TLsp8wIq6DK/HLsR+aB3mZPUAYWvG1E/ipUXU5Mq0QYERMWO22MfsUzDRcHu6Sxi3leSHJK9o+I+3p0k298UKNSROLOceXb3P06ftGJl9X/kLI3l+NlniyKxAgbATae8b461S4iVUR0ETJBiYEb7AfO2OAGqRjoHDfFC1GIpvdwTpIbkgTeRpVREage2K8LDSeq43xSXNYGiwn+E/1uJyCb2vuduv/fvirmPECU0LsbbR3aLR/thVp8XWmrVHrqB8J+IjUQYkx6bgGcJ/GPEJq1SQzFFss2HqQvST89pxTWqZW21XPwWHbVqQ/wDx7snQcfcmS20sALAMettzMXPbEOY49VddBYuALCJIEjYxPQdcJuU4oJKsQAyxJ6GQQfaRHscWcySqoHsCNZuCXJ2ChSbRadrsb2GOKWPOpX1RdhmGzRO1u95XnE89JOAdepjfPZlyxZwQWM3B6n1xReph1OnlSq+IzonwnhArhpcCBZT+ZoJAHYkKRPfSOuLvD+DNl6gqoHIEOrQQVtqVgR6XgiCAQQRsO4bVIBUyVcTsLFb/ADlSfp6nDmM5pFbLywotSKUZUyWplXSesmXU9OnTCqj3AxNl848AvJ6oH4iragazVSesXhiQEZVIFiN4No22grVKm1R9KjnIgABmZiBssAyTHYe4wUr8QIQUhJYvqYHYMDygDv672jpiQZSolbSA3IwVmUQQQYluXlED97mcHS4GwlvF9UHq8NzCkq9Eqw3DIQ3zm/1xmGHOcHpeY0XBMy1Mg3vfRTZfoxx5g/mAg8MpQztVLBRIAF7iW3YnfqY32AxBVpCBBkmbCbDpv1P7YjG9se6cdECFS5+eZC2oUGYgAEk7AC+PGm9vfG9MmRadrfwPbpiwuV1AhTNi2n/SASY9gP2xhde61lOW2VZefdgN9597aQTc+mL54fSWm1Ra2vSQABTYAsbxqaIgA9LxgdXpaTvI7if7/wCsbtmG0hCTEliP9RtP07+vc40idFjXZTxC6yq6yQrGATBYQSJtYTBje+IWqdv7OPalITadutveL9/7GJsrl5ONkASl8bzlW9HKzvglQyXpiXKZfBzJZCcQVa0LvYTAh2qg4LwguzBQSxpvpA3JKwQO50lrdYxI3DEpmGBdhYgNCg9pglu0iB2nfDFwfhoFanNuYQex2B+sY8qNVWxdwRY8xn+ZxMavDK6LcI0VC0ch05oDmeDL5YqAFJaArGZETqUwDA2M9xc3ivk+DmpUVFUtqYCBvBN/b3ODbUyzSZZj3kk/1OOj8J4MlOigQRqQEnqSR/P8dIwyjNV1tlNjyzCUxIkn7LjnFuBilVenuATpPdeh+m/rOAuYyJQgKLH+P+sdR8fZFV8o/nOoR/otE/8AyJ/fCJnaUrGDLyx+VRnCNxWHFSIP4VPg/ietkqwNE7GWUk6T7diZ3/kY6dwDxJw3OVRWhctmVDWYqFeZU3sGkdtLe+OKZpCGvPvh+8A+FwUOarfCAdIiTtMgR8RBtAsL7kRWYAlfNEPach2T9w/gdSk4dDrC+YXeiygsxadjFxsAZ+U4GcSq13oMMxRJY3VmGkxNptZunT2x7/hz+YtfL5g/dtGoAGAGAi8W3J+kHFej4vrZjWiBalOmIZ2AOomQLCCZPzgEnoMBNkTDDgQua1k8uo9M9Dad4Nx+2PPOxY8Xj8bzkWFB8slSWWR2JM/K/oTgOuYBxhpzddihjYGU7IhM4ucJzvk1NRBIKsjARMMItPXrgTSzGLqMDhZlhVwLKzcpRLifFEamadMMdRBLMALAyAACdzBJ9MCNJxaEYxlGBNQnVEzCtpiGqsDiwucqAQHcAdAx/a9sQO4GI2r425WHKNVO7k02kkwQRed5B9umKUEmBcnbG33sqbHcQbAyPUG2I1dtQZpsbkWIi9jsPT2wwNgLn1qoFgizFBUTyiAhTUJjrO89dJK4IcbzlgSZZwzOACGQ7rB+G6kG3a8YrZvKjSlhZZsIsWsFBMlZM9wSR0xDUzPOGA1rKjQZ540yoi42iRcD3xLAcQVHMArTh1c0nYwwK9QSDJ6g7A6Jj3xLwVXUtVCg6ALsX0qGO8KdRgzckCSJ3GIaSVKxJVQLyQCfQACd4JjqRJ9cSuoZmp6GWpTk+WAQJkzq1HUTE/CTMDBnceqUmNvEefJJXMqVm0XHyJEx74zCW1YydMATYSTHpPXGY94R5oZHJC3AO0xAuYkmB67DYf3Gqkgdx7/3GPRl20h91kr7ECYI6SNvY9serQJEiLeox0bIw+TZT0CSGhZ1Age9mt2NsQmlD6WmBYkXMx023b+esYYPDnAhXdFGoMzx6Fb3FweoHazXwY8Z/ZrVoMauXLV6JhhIGtRHWAJHsPliY4im1+UmEdRxc0RqkhqzcpkhekbBoEkAbGwJxY4LkhWzNJHaBUqKGY3iXEkyRNiTvi1wDhmt6j1JWlSUvUOmbDZQDaSSI98e5nLimaVeiGRGYlZMlWU3hgB6dO+GGoJyhLzOcJKHNTOkBhAYagfr/cdPS+LeWXvviq1fUdvn/wAC2L2TpliAoJPYAk/tjHkwrMJcyUa4bRBIkwO/bD5kOAgj8JxUi9hBPsCZPtAPvhR8N5E1awp3BIPSbhSRI6CRHzw28IpMyuw/8YDEdd4P0645zxJuJX02bLT4HQRE8r6dyiI4I2hzBGgAkEEW6/TtipxenNBajJLMYFRT+kwQ4i7R1m474fqPEddNCrKw07kxJAvaPqMValKkKbKKY3LBQJGrv7gxHsMWDCCLHZcIfE3teC9twefqPX8Jd8I8LNJWarTKsTuRssftfp7Ya9K6gpaBvFrzMewgE/8AeNfOXy59PY/Q3/bFNMk4cEqkKQdSjcF5Nttz+wjCWty6KOtV+Ye6o8wUN8X+HPPXVTALr1mNS3tfqD/OOU8VyrU2KupVhuCIOO6cVzY0iPna/wC/X/bCB4rzGVIU5gFmF1C2Yj1ueX6emDNARmmD1V2Bx9QMFEiRtGo/S5Nn6Mg+mOm8Ezi5hadCnC0tAcEEqQ6i5HXUCYA9MInGc15js4UKDAAAAAAAA2AE27YKeFuJ1APKgE/EqMoYH1UMPW4EHDBdttlHjKbRUGa0+66dRqN5iU6WkqiiVdSVdTZoMWdSQdoMm/cTxrhapl3XKUwGJ5gpjSWsdPUnaw+EG1hbMrxKmBNQ0kckTHmoZvuBU/p1wR++wH1U0kST+M4LQsyLEkxf9+uPBy57mRoVzTxtooUVygjWeZzIsZnYfTCGFI2x3vP8XyaLTOYyastQTMrUOkaf1JMxFpG574gXIeH6oGqiye6Efum1+0fvihhICQdVw9K+LCZrscdizX2ZcJqhDSqVKfmt+HGq5g8sNMX79sAuIfYxTZQ+WzlNp21wATNhIgTbtYg79MJadU9lao3S658vEDjc8Rwzr9mOYyxqHNLqp6YVqbSZJgFQQJIMGO0/IfxHhdAsfKRqevSyjVq0CBI2E82og9iB64S51MOhVNxdWEEbME9D/wATH0m2NqakkapCmYI626fPBw5Xy1elAOpACYuYcNI7GTBHv3xTq0NIWRAAE9Df5WBifngRVB0QuqPOpVJMnfudxOxBt9YxfWnylVkhkJIA2vqt3iAZHQkYmfLAKh1fGJ2NoYrF4B77xtJGJOHK1Tq0imQAImBPsSL33tJO0BbqkiUA1UyVAyXI0J3MNMASNy3/AKz/AMVHIuySObkHYd57ib/L5GeD8PUAO9PTUQHSzvpViNhBGraSCLSBNpwYyv2d1q2U89DFRmLKhMN5dtJUi4NjYgyI9zMajWG6ZBIlA1yAbLK7HMFgxpwpKAfm5XKMkk209f4EvSJQH76Sw5fKcVA1vc6D8m+WPc3wfM0C/MX8q7aTcCd2UgOB0kiPXET1jmV1KhLKDrKQA1gdRUTBA3Ox3gXmlogSDbvmkOMlVjmqnUoT3amhPzJQk4zEP3cj9Q9jjMO4eiG68yXFfJr+YiI4FgriVKxpIYW1AqSD1vMg494fl/NdmI5Rcgbeg+WPMvRfSVJAUkMZFzYgT1j0mMGeDUiis1O4gglog26CD0649VeGtMap4ZomfwJlZzEouorTJhZJ1Ecvzmfph+z+c1U6ASxPKw6goYZfSDhV+z3K5hqTVaRooDZWOsGTZjIaGtAuDuNoxe4txMUSKVSmiPpa9OCpLSJgHlb0vMY4WIaHkgapzDD5VLKcMXSTTUA1IDGFtNQ2Ji4B6dfbZQ43whxkqNJAzKrtVJi+lwoAIG55Zt6Hrhwy1QFCNSsDUB3ExIBkEyB/ucHeF1Kb0EHlqzEme1uo6RaBvYDBMrOpXTXNYSc1/ouB6YwQ4fXZWBRip7qSD9Rhu8YZCgDU1rDC4YWbaYP6o2vhHyGag47FOr4zMwCcKIw7mgkEG/8Aa6DwHxS1MaKruQdmLEx6HqV/j64fMpngB5gCgtEuIhoHUjf9/njk+RynmVEViU1iVOnULjl26Tuel+2GThFN6FBlDqzl9UC6qum5JMXMdB0GDpVS0cS9jmUpzUzc7c04nPHTyKigSYmDJ3jT39I6Yio8ZYvDHSYkAkCfbft2+uFCjxCqrENKq3KKhkjWV1KJ2kjb3xvl+JkalqwSkb7jmgAk+v8AG+POr2sIUkO3T9Vz+goxVarltIUKoYkiRG5aADt3GJcv4tWsSAdAXbrqPv6bxHTphE88VaiyBG3WQCSZBBFxJMneB2xlPiBXSvxAcgBHwgmLRB3JMm+3bExeTeUQZSLIji772TtmOKKT8RI9uvuLf9dccp46x8+qCSSHYSTJsSBfrbFivx2oiAB6gqtzEhuQKZhdJkMSIYkk7gdMD89mjUOpgoMQSBEx1I2mLW7Y9UfLQCbrq4Cg6i5ztiEFzzQDiEcRKgAkSplGBhlP0gjpi02SevVWlTBJJE72EgFmjZRNz0wa4D4TRzR+8p5SFnLBhpZ1BUfFuFm0j1g4oZUbTZmcuT8RmpVyt2TFwLxBm/J8wBqlNlgakD32iRcXBkH/AGwU4fx0to1ZegSxK/BpPKDc363GLf2fUKdLI1VpHSVNQ6tJAYKh0uR3h4PqB1GNOBZvMklKsS7kB3XULU9TQB11QsbT62xMcQ0FTZSQZVscQIp0Ky5Kk/mfCFtpMSRdT0G+3Li3Q4pl10+ZkkCuZBXy26rJIgECW/Y2tjwZ5kSKlGnHK2kqbFhJjoADOPKPimirBfu4C9br1uYEf1GHNrTcEDySCzoiq/c9NFlQgM009KtYlTNhtaRfEFfgWSegKGoinOpbnclry2+5/bFpM5liKZC6dTEoNNgQIJgWBgftjatUyehA/IpJ0gA7iSRYHscMcZ0hCLJfTw1UXV90zSGBGjVYmIgglhHW8i2B+b8L8qPWp+RW1XNMA0m0nUoYBiACVHwx7HBDPcI4bqJ+8NTPwz2I91nb1xZyXDmTLAUM3TqKKgbzGYSVtqpkwwv2PpbCcoI/cp2aVyXitR0qFavKw/DAW4II+In8wjmnqSOmI64BnUS5jSItyKYlQelvSMO/jXw4z0RUZAtVGZRoUaXW5B3gSL2i8iBOObrlgDYs0iSGGnT9SNV/bvheQI8ywZfUwDEpAtIIAXcCNwALk374tNxlqIUUvLYL+YopuDuCLiTs0g7bYizWROjnqIp+ElmLQszA0BjN9RmNvcYNeH/DammGp0zmS7lQQuoKB1CkyNV/iEQLehOc0Nk3XmgkwER8K8FbNEZisCKYgvaNb9FMfHYTJvf1t1HJZxIMnyz0MzP7RhY4ZmKmXAoZmmEVrgEadLGAGtYrEyBEdjhh4pw7SgqRpJgQNpPrjl1pcZj9JjjsoPEnhilmaeuopWsolalIHV7reT7Tjl3ijwBVoEk6ZBEhYAcE2YbKjTvMA7gd+sDjAp0yhlnaNCjcN3/v16TiPJ06NRG84CqY5gyyPdRcz69gNsHTqmlBBQRIuuH0+Gswllef9IDDtYgicZjp2Y8IcNZiRXqID+UMYHoJE4zDvm17KFxWiC7QQDJ9gPW3XDD5ZYU6dIkB20z0gLcehuP5xW8N8JapUp8moO4QX7kA23i5vETjs/EeM8I4MqU0RauZQEKqw1WTuXb8kwN7xYA7Y6ZZ4rrHRHVd4QE7rXhnDDlcvTGkolNAwJES24+eFXP55qlRlKB/NhZN9JuAfeW/bDxms5mc3lcv94prl9ZavmJJijQAbQCW/wDI0qYMfC9hEYziOfp0+GouRoaqmb5KCMIZ5/8AK/UKEHmajtK7SBiM/DXZzBtr5pTa4FyFz3OcIr0KFRw7WbcGJkrHrcEdR88MGU8QrQcs4BpMZGkQUkSARsVg9NsN/EK+W4bk3r5ohyRBG+tjJ0IDv7noJMAW5lks/UhK3l6Kdaxpb6TsoE7gxab9DvhFbDPbSHiRJ2TWVQ5xhCvH1ZXSrmAQVesKSR6LqY/S3zxzxCQcO/iRqC06gC866xBjTzuujTIlSok8vaLbFGqN8sdPBtinASq1Ql106cOzrU6STVITywWQE6uYzAHZgQNW1r9sSvxF2pgpqALE8syBstxcj4hPecJq5xpB1Gw0ib8o6X6X2xvUzjMZYknYeg7CNh7YbUpBy81+6b2zJSmoYFjVDahUkwJADKDZagCmHvZtsEcrXo6SdfloGgeZzWOojUVF2tuABvthMyXFmUAAK0EldUmCd4v3veb3wfymWzNV6QARXb8SmSAVq1FAIUmSmqJGkxeQQJnEtSnpmKqDnOF9Ey5KsNbIeo5SALjcG1jMWkxJ9sFeE8LSskNrWqKoRoW4ptyrUUEXioVkxt9cRcB4N5lelTpCVam6wNQNJSFqQ830q5XSTeAg+KcFvEfigZOsMhw1RUz1WEqVYny5sO91mYuFETJOApsNQ6Q0KZz8h6pA474fzNCoTWpPTVidLMOWB632Ubb4qU6TO5y9JGqVHQMgCHUGC67AdCsj5jDz9qPFKmW4fksjWrebm6jB6j77BpMRMGowVbbKbWxJSVeBcNGYdZ4jmkFKmrEEht49lkM3c6VnbFJwozdFZ/6JNPS+iU/B3DNHnZnM6kp0z5RWIcuQSyAHZig0mdg5PTBzimt8zTqMpIeqXYsTCFqdOacAbUlj6X6jHvCOB5h/JOYqKVpIcxuIqFxqqM0btqdFvuoEb4i4txYlEoAkiCzBTBZ23LMDDQ5LCAbnpaOVWfL4GiEnNDibo5wfN6cnplQrrpbcmatTUTbvTntHfsHXiNQVadNW/OPbcH4j6mT74h49wSpksvSNaslP7yxOhSzFViST+pQpg6R1AvgO2eZXBqKYaND/AArfmYqWEGzddoHbAOw7xYhAHBO2W8Z1lU1fLSqYLEAwRTULpNgTzElQB+mfaxV8clWhskHIEnTtOkEgEqZM29YwG8CcMzVaurinUVTdqjoQhpwLAxzzeB89tnFuG5SozDTTfQ2g8sEMIkHqDcb9xjalWtRAJFtEIZScYJUaeK6BA1ZWuu5BFOw3kqwNrb7Y1fiuQdEmnUK7iUaAYPWYDQNvX1xYHhTKb+Uoi8iR/GJM74aSqBFSqOohtQNrTqBn648Mc87BC6jSmxPfqgvEczkAwDZZiW2Goj22aATa041rVcktKpRNCqqSGYK5Yg2M9dJkCx64g4NkFVl5iXBJh35R1GkTAAUi+8kxsME+KcKyoBdToeZ1A2J9Z5TOAOMfNh9k3waeklL9DxrkmFUUc01Jqrah5isFUwsgbhlMdR3thZ8VcD0q+colKnVvKANOTH4noR+ggXuOowA474QzSVqhSmxWdULBYLE/DOrr2OJqVZqVaiFcrqphQBs0m4YbHmOx7bY6oIsW3UZndDfD/DauaqwkxPM0WvJgnrPrOOwcL4PQpZcKldcvU02EEal25h+kntf98AvBfF6NGmaflpTILDUB+aST8rbb2jYYP5PimWqMlLPU1kE+XVN1Im41L0m/p1xDWql9WCLDRMFmqOp4iTUgzSiqEMk021hgBbUWOrTJ2AOLWX4+tSofIY1EgfhMCTEj8rQ2oXus2UTfF7OeDMoVNSFWmBPIlMiPRtM/XCcvhoOeWaSFt4Gtln0HII7A3AMWumQLOEIhB0RgcTprUY1EqlyCQVQADng/ERIiFAgWnqcWqebomATUT1ZLbTJgm3qCcRZ7wFUen5lFxXTcU6x5x6K8TI726TOKVLgVMUhTdqlKqhLNTrNYgG0ECwIsGhhPa2NdTt3daHNKastw9igPlI3qdzfGYAZnxZRVtLZs5cqApogE6NIAidN9t8ZhwoNjf7Kck8lz3MJTyy6VqmmNiEMu3zWyiek9cGPse8L+bnGrKpWigJLn4tRaQqmOUmDOm4HXmGEzI5U1GAZtCu4SWIlQSJJm9pnoMODfaT904Scjl0qLmGZlFSAIpsxOskGfN0ELHSxm0YtoUwHZXGefVbUcTdOufzDcaz5ytJo4flHH3hhP49UG1IHqg6x6nqhwwJxBMxn6lDL3FBQuYrA/AJkZenGzGNTkbAAbxp5VlPtKp5Pg1PJ5FGTNOWBYgQssSamqwZiCAB+WL/CJK/ZZ4r4flcjXyuZzC0qju7s51cwZFUlWgywjb23vjohwMDmp8pCpcQzzcY4ovl6Wy9F/KoUzOkx8VQgflMTboFHQ4fs3WyfDKbmuimnSSS9QKalVyZC0k6KCd7CT6E4ROF+Pslw+pl6fDqLVcuLVsw4ipUEXVNQUBgSG0iJttM4zjvjHgr5qpmsvTrZnN1IKLUUiklQAKG0vEkR1BAO0YnDRJe7X2HfcJk2ACceF5PheYWlTq5VWrZ1PvVRNBlFHVy0FKak6V2DGSAZOFfwxR4Kc5nc8tIDLZbRTpKULI1QyC6KQdTsYCpvfVA1WoeGPGtHK1M9Vz4au+aGl/LuVChgUksCAQ1iDbT0EYrcP495mYy1VqPkZTLurUsogmYJJfpLzFzdjN4GD8djWArMjiSEZ8b+EOHVa2XyGTy4oZutNUsB/lr5bECrBO7RIEkBSeomxnPs5yTInC8pSFWurK2Zzh3ojcyb8zCy0R0uY+LEf/wCT6H+IGvlMmwDsvn1nAFSoqrp0qCTpgAEKCJKyYvhz4b4gpHIV80F+5ZWWKsVAqNLc9XT+t3JCgySYJmQMMDg4kShuAClei/Dk4gclRy6NSpUvIrVCBzuSgYFgJLKFAJ7ki3WOpmFpO9F1GksGJCCdSsA5/wBRkatXxc/bYZw7xJ57aaVNKOTCFaNNgJmQxZiTNyJZiTqtO4wc4fSINB67qR94uKgEadakOpI3uOs26iRjgYl2eqW6CVbTsJKM+K+Lf4Tw41VGrN1opISAWLEsV1H8wpqTvud/iwO4fmslwHJB6rivna41NBmpUc3iblaYJux3ubkxgt9ofh6pmK2VqCmKtOkKoZCGPM4QI0LzWgmQREb4VOK+B8pRIzubbyBOpgfichRyoCx0mbFjt++OsanhOFJrbAKUDMMxK98EcKevXrcW4gC1RWGhFkwxEJTVAf8AUsKeunrqOCHi/JZelTfiHEvxcy34WXoI0rSJnSiRZ3HxO5kEyANgQdH7ZK33dqGWyvl1aj6cuVuqp3IIlnAvOxJkxEGfiP2j0kTL0MvlPPzVCl/m1BamWRdboQdTFmHxcpk7yYwYc3KQ4ySCSvQZsnXI1sg608u6+Y4oLmahZCopppgGpMeVay09wBtAnCl4ZyeRzbZrPsvk8PoNpphiQG0gFm7hdRnSLktHQjFDgnjHL5fL5s55XzLZzmZqa6RUQqVAJkFV3AMkjm7Ri3lfHGX/AMPqUuI5FkyruPJo0lAAQQyq0MpU6l1apknVMWkB4Dg2QP6WnO0lKVPhdPiOarZ3ny2RptAdpIWkOULT1T+IzfkEhSxttLt4uq0a3DOEjLU9JqVqfk0DcmlobUpi5EadTeu95xBwX7RxSR0zOR8vIPCUqSIpKoQwhkMa1aDJ3noQbBav2r5d+IUGy1JqWX1otSq3+Z5KsPw0VZFGkLEol2G/Yvbkc0wUBJBCbPGv2l5rIHLZSnTo1M5VTU6qG0JJIpqg1SWm1zfTsNQgzwLgD08qmXr1GeufxMxUtpVnbUVkRqYkwOv5jAKgoHiz7Ucgmd+8cOoivmW0h8xUDBVRYlaYccpZeUsALG09DWS+1f7zmnrtRrDKZakSiAAu9cxzNBiApaLwLMbwBldtNwipBHVeZmF2p3zWVPnBU/Cy9FCatVnNz+ldVoUXZzYSBczpWuD5ynmWzOaWqaPD6bkBm0iYCzo1KYQuSe9wN7AX/wDkOmuUr1OI0Hd82WWnQX4fI0gKhMjRJLEndpkDYCNfGtA5EpxDJ/8A6/mKaNClpGkLdEqKGECRO0HqJMGd1PDkiwufZGC9M58YURw6vnEpeVl1QrQeovPWeIRgljoLQFky1zygSQfChTRcvm86GUu6LSpyGLuxUA/DrKAkG5vb55xv7Qsm2TopnMo71mbzKeW0nSsFhSJNlI0QNNz0K4ut9pApUabcSyNRHB10iiK6zcLBYjRUCmPnY9Br20nuZoOXff51uYNKC/abWp/4nqFbyjQpU2dlUlgxd+WRbmpxysdrgbylcdoM+cyw0lS5mDMiakgQcOmdFTP0G05fyMqWNUhp8ytUPUk3Pq7TIsBGKdbJUamey4DqKtEa9EfEJ1AbiLAGQO9sTGq11Vxb3ZaQcoBQMZEnilWgDoWqNYjo4TUD9ZHzxUyfF/JTzYAUsUcEAqKgNtQP5T0O4PUDDWvhyp/iS5mVKghNMnVPlxYRBABDb7A9sUV8Ju1TPUmVVp1ZemSwI+LcQZsD1wTsjxdAC4K5l+KnMM4pMKNNGV6iTN2aQUDCdBcDoYBA2wzrmlrBaq38y5A6N1X6/sRjg/D+NVcrUtuvIw2+EnqNj0kY6V4T8a5djLC3/kXaR+qBs3qLHrGJcVh3gzsmMe2ICf8Ah3EChCo0Sb6tu/y98LHjTxxTINQqCFBWj31bGpO8SCFHoWOwm/4qzVGjT5H1pUUOSLShnSinu8GT0UMccU47xZq1Qsdpt0G3TsABAHQADG4eg+crl4meILc8cebNH/xU/wAjGYDHMHGY6fgN5JWc800jh5q0WenqK0dwxACJruRBlpZxJ3JMxviucvBjTzaQehFwCN+6+v8AtjMZiTMZKoVFm1FTNjAveJP+4xI2VEgVNmEi077R2xmMw42MBL1VrL59KdM05Z6TGGplQqkiYIAYkOJMPM2G4tiKhkmWKiMWRyQJgG28juCRfb+nmMwL+EfVa25R3g9Kz6xLXfoYOmGG+x1KbzsO2LGVqFmlyRBAUwDBVGIAHQD+psYGMxmOc43Ko2V9marUo0qjCaSqosR6jbrpY/SMXvEXG24tmhlgppZbKq34ZI/ErqjABoMBZBUHoJO5EZjMFTquph5HIe6W4AwFb4Uy/dagVFkAU5EAxqZlCGIW0GTeRG0aatXOUa2vQR5mmmoJU/lpkuQemoASe5OMxmJWmcxKbCyr4s4stSpRyuZQ00JK+agZ0TUFA1FOaJsTJjfC7lvMr1kq8SqVMyrg7t8GpVgqu1i6nSIEjGYzFoxNR3CTy9kHhNiUebg5NdWcaKisdTTJtSLnawMmJHoYtJlzGWNNUqr8XlI03lqjaSKlzuGJBB3gH2zGY57XkgSmnWe9VWyueR6NQwmkZaoymGAUS1RhG9yrCekLG04vZPiwq0qilpdnFJZXYsvPq7to1371N7WzGYpdTFzyKCUH474tC5mrpB0oCCp6OuYd0I3kimUM9xFsIOZ0CqzUjKNcC40y/wAJneLXHSPWMxmOpQptaJG8LA0OiVHXQAAjqfQXhbQO07+uOg/Zs5Wv5ZLLpZSYMTrA6ja3Y/1x5jMJxl6J73C0AB1u7LpmdymVrE61LshgRIYGeht19cC8xxihlU0imlJJ/M9TfvFNDe3fGYzElPCsLZMpJqumEvcQ8cZNmDag1Rfh8uk4MzsWqGYP9cUqnj4UqsUKUU2td2DHY+qD05TH85jMPGHpt2XsxKu1PtRJkJSqE7HzKiMB8lpKT/8A1irwvNrWzjOjkBQD5TKDp5RdXgGPTe8YzGY82m1pMCLJlRsN8490f4VkQ2eqVmopASFqK7BtQCJpKm3U3i2N+HZZRncwG84aNRIZ1NOCyrKAcym8X7k4zGYZT4tVM6y4l4kQfe6xAgGoxAHacUaNQoQwJBBsQbg4zGY6TLtCnOpRvO+LK1WjTpOV0pMEKATqMkE9rbR1PfASrUJJxmMx5rA3QI87i2FFpOMxmMwyUqV//9k="/>
          <p:cNvSpPr>
            <a:spLocks noChangeAspect="1" noChangeArrowheads="1"/>
          </p:cNvSpPr>
          <p:nvPr/>
        </p:nvSpPr>
        <p:spPr bwMode="auto">
          <a:xfrm>
            <a:off x="63500" y="-850900"/>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data:image/jpeg;base64,/9j/4AAQSkZJRgABAQAAAQABAAD/2wCEAAkGBhISEBUTEhQVFRUVFx8YGRgYGBsdHRwYIBgcHBseHCAbHCceGx0jGhwgHy8gIycpLCwtGh8xNTAqNSYrLCkBCQoKDgwOGg8PGiwiHyUsLCoyLywsLCwsLC8sLCwsLCwsLCwsLCwqLCwsLCwsLywsLCwsLCwsLCwsLCwsLCwsLP/AABEIALcBEwMBIgACEQEDEQH/xAAcAAACAgMBAQAAAAAAAAAAAAAFBgMEAAIHAQj/xAA+EAACAQIEBAQDBwIGAgIDAQABAhEDIQAEEjEFIkFRBhNhcTKBkQcUI0JSobHB8BUzYtHh8UNygqIXJJJT/8QAGgEAAwEBAQEAAAAAAAAAAAAAAgMEAQUABv/EADERAAEDAgQEBAYCAwEAAAAAAAEAAhEDIQQSMUEiUWHwE4GRsQUUcaHR4cHxMkJSFf/aAAwDAQACEQMRAD8A57TNM0grSrySXmxWBpXT6GSWk77YjSiSYpFGM7EhT9Tb98F8/kaeohNNQWAKNBPS4O94PW9valV4dRZJYnWLFSpUjYAzt7j026447agN1YWnZFuAZl6ZNOouhg4qrqEENTEVUPujbXm3rgvmUSmFZJfyzquP/Cwi52MqQPpthO4U3lVFUVtTfEqc1oBMTBHMsrHqpwyZaqalFkPNo5e3IYKnttt7HBusm03WB5fzr31RzOcT8rQyARRqgqBJBpGCADAgkW7wRiXjHEQlZKpChRNNiJMo4K3BPUEGPTALh2YNbK6NTSpKEEC3QfFuBNgI29MVqmcSrldD6ldVKTNgynl1CCekSPczieoJ1TW28pHkVe/xFXnUxDAmdJ3gaF1TYGBIZdwSI6YzieaqKwp/mIuWbYMqtpEwIMa5IBuI7sJz2eLiQqgEajps63uCQfhkSAZi0Hrik2fZmuQxsYI3joe479LYQ2jeUuVdzGb19tgoj0gdD6AyZ6nc4kr5GsKWt6YFDUoDmmE1HVACsQGJMQQp27DFXJzF+WD+WJj0uJI6bYv5/gj16pZGqVzaDfUZnTKksQZF+k9euDBa0wVhk6KhkeHAVTSqHQRIkgkdDJ0gkoReRtE3x7Uy6NTCnUKyvpKkymmLMGgyZ6yLRviepk3UoWLrUpE7g6tOqVGmAZViQDOxjaMQZvjEuGVedQdcdSfzFRyrAMQJw2CTIQ5TCLcOpGAkws6SQxgkA3YAwxG8x0G04MZbOKlXVJFKkhgIYDqbBQdz5jfESMJ+Xzg3JYAgIHF4W0hhbYf94Is9arpSkFJHNMQAiWBI2HM/SRYYe0QlObzTBQ4vXrNLkebXc0goAGikGgKIi5YyT2QDoMFKQDj7rTbRRRdVaoOrbEmNyTAAwr8OzAV9NRx5iSZncnUekbkgfPB2jULJoQwDUkz3+FfQwSTPYTgglmNEXyHHUCM7aKWVUPTRTu5sJAPxN0Mz8UXJwh+N/HGaVjl6Dfd6aCIpzqKiQNTm+xO0fPfF7jVY1kRUWVNUKlvhpLKgn1ZiT6knEee8ILmc09WpUCU5Cix1NFmgG9jIkQLfTwIlehQ8KVvKyxZzrq03YyTqOoEi5udwfWTih4h8OebR85EippLkLJDAEhh6n8wPuMPWXyuUR0ZVeoaACrMKAALKAJJ+uG4+WQB5CMAisAAd2MQPQD+nTGAQZC0m0L554CunSWdadOoxBZgSoYKwGoAG3ODscNHDM7kaCKDT+9PJ0M4Ohmi9QU4kxcDWRFzAJJw5eIOC8IqVTl2ptl6jEHVTSFLdLAR89J98JFLwsUqPTy5arzR5pUKAv6ZbVF5mB7xgalzrdNZTDgilOrma4HnVWCuOSkGAVrEjkWFVAdNyDYEncDEuQzVKqCqAwGZazkBiFNwE1NpVIALNvDC42NLPcEq01M1lq5mrAYQ2oU7EJMAKCRzE/ELbTOVeC1snTpmE5WVgCVZ2qkyxK9rABRMWJM4mdQdErd4CEUqDQU0+X5hU+aweFUSSBCkm+m46qMZmeHOiFRURg0n/ADCIN4EEBpu0SPze8l+LcMJ1PehTR1UM0gsW1MxAMEhYtMnmWewG56kAwALajGuooJholtNwXeLlpvtOMBK8so0HZGo19ZK09aCRywAZExIK7rvEROMqZI0GgstlCsoK3BHRhykMALid72N9cmlJXPnLVrQRdiKfTVGrWSDa53iBInEdRFYFUpaEHNu0rNxebyNhG1/XGb9FoVjIVV5S0UxDMGixGoArc2M7N0kA2NpaNGkdNMr5SaWk/EWYgST2LHSkWjvbAnOIaai4IYWg6gBqINzaZUbYhHEmUqT1O3Q/vIt1xvhk3aikbpr4xUSgpooxd2P473HMDqCraQokSepFrAYDV+JyacgMEBAjoJJiO5Ykk+oxAvE6mZdtY1EmdHMNT/DCBSJOwA7ADBTKeHijpPMqwzwdQZtQVwkbhSoUt326EiWhg4l4GbBWjnlqUlCUSpZmqFVLTMkhluZt0sDC2BGNuEvXZ6tEhwEJqLECYMc0dydx1tOIMkzFUYtGpig0gEAESrLcEaXp/DuDFiCJvrxBFqIVN6gZ2W8qxLKxUbjUdx3IOJ3zcAIwgVTg+dBIpUHqJ+V0UEEG++89CDsQR0xmHnI8Vy3lr5lapTfSNSqhInvZDv8AFv1xmPfMP/4HoUFuaSMnlqB1hnJE2UKGYg7sGkAgDcCSQdo23z3hqkU1UDWWip0+aNLLqk2ZVA0+kmTuJmBdyCZUUqbNSTyiCHVTzisl7WJQxzWOkruDBxLnOKU8vR+85Z3LU5DUnKkFWlR5iGVZdhKmYNwCJxSHHNAlLOkrm3EyaeYISqKvlNC1ACAdJmYN9++GbhvHFDC0B6ZF4AkGVnbYFl+mE1jPvi5kKhLBLkERABPWdhvjrvYCB0U7HkEroPCOLAqxLUhTpkMVNJSTPQNpOuZPxG03gQcU889BuemHQMx1gadJabxzalkRY+09DRr8N0aFWkVqgE1OaQ0CdQESh0iSskQJttjVXgGQFJ3gxbe469+3pjlOaM0tKsBO6sJQERTSVaSC14IEm5FoH9xiiy09erSQJ/VJHqDp2meuGGvkatOmCx+LcCCDYQZkydJ3gED2wAzGWOqFHWACCJI9TygntPvGMpuzE3WkInw7iKhlOhKygSELaeYXAkCZMR8zg+/iym/K+ToLqaJLPJ6GXBB+X9lNNaoSPNVoAMSQGBHRtoht5GN+I5shCpc6OkFTBA6AExuRj3h3ELDdTeMs4lLMeVSVVBALkFyQCLKjMxlGEMCLnYxcYC06w7gMux/UDtgXmeV4mQvw3xZydIsqgb6tI+e30P8AIx0RTDWhCC6broHhPw2KtIV2OhahZVB+GFWatVh1CDlA6sYwby3DaBbTSV8ugTU7SGfy9UKBb4nboO1rYlNZHVKOXb8MaMshE/ApDVah/wDeqQZIuKZxPkqK1VLFlRC/mtO/loCKSie1NWNp+KcKLQU8GAZ29zp6D7r3K+D0qMVo6SiiW0cjsSsrTltW4uWPQ97YGca4d5FFj/lqDoRDbW8TdkPMqzcjewnBTLZgFBVmGh8yygzLOxVEEdiEWP8AURiv4u4TWVKTux8rLKFdi/M5aGquoixDEQ0SQu1sCWWWkw6LcvPf8eaSaeadogmnVSwC9+nKLQcHvCmc+JKvQxBMt1lPVQx1Anox7TgXxqrRFYjLh0FNYqMx1M1NjaoveAytPUEdsQ5Gs2XzHMTqUhakfmQwVcE+4v8ApdfXG5SEp2V4AG/uNl0vLZzS0UFUWswXUbxuelsMqVcwDzyBqAgAWULf5lto6YVEq1Cq6GFNAJnUFA6xJuxt/c4INnmJ8tagercOwkimsAsx3lhsFjf54MGFMGZjAWnHeNVDNNQvmCS1RFnykMhQs71WHWwUXwAbN+UBRy8nWoIRgNKKN3a0ydx3kEzYFmzWfKAUQPNZoVXEkqCN6to1WJ7H98BOL8KGUQyWYuZNWR+K3QKBdSD0v3vhLgdVfSywBH0H/R5noOX7KrUKNNKWukSzP8Sf+R6m5g7Ml9uk2vvD900zWd/xBbVuqidOhb8rSetzHaSYV8xKnmH8OovxEbUUBgIt5nv1YnT1YmfiXHnNTSsHNXKIzACmumS1Q/D5pVbD8u1oGBgjTv6rHlomTPM8zyHTr+kqeJc+6sW1fjAyR8XloD8A6aurHeRFr4oZakXHn60SGAJb8wjUSwAIIAgGZJ1AQcZxOjTp66qq+hqhNNW38s3BJ/NJOnVvv1OI+MFqXl0mqKywBUCEaGBqM1MkjfUmlr329cMLDFlO54N00UMr5p5QA1QNVNSsLqukuCqknSoULZmmGWZuMAuIZRhXFBOeQziTqHw6ot8TGIIFptNsFKviQGKVNVY1XX7ww/OxIXy1gyKSkRE82kkwCMBeIVgKZrBoqvVqsADtRU6FG27EsB6UxiVtNwPeqzMoDlpPNPKBc7Rv2gW9+uLtPhhqaWMF3UsSIWF0Er0hZgdNhfB7LKlSm7KNZ8pqjctmK0wskCOXUWee6YJZ3O068N5ZprSfyGUGd1ZVMHrKsIHYd8LdUdsiCgyvh6ll6LKNK1BUSklUjmIej5lTcxKi0i+95IgtwelOVp0lImr94chST+HTZhTN43YAWAmB2wD8U8edquXXSnlpUqum91NQoHIEREQAfWbYv5biyU2pKtI6qVCqmsTzjU8teIh9QIFxrbsMC6IzG/d/ssk6IXl6uX0BOUPUABKRyMAqhuboWJBggxtYGYs+wNenaIjWAJ5ihIBBspamLjbUJkEEYpcaySitTorzalQg6dPKyhSq3kwVMz2necVaAdKaVrFiCCWO+kgS03MHS09YI7z4MFjKLddgyj5OnTRatMF9KliCIkgH9XrjMc/qeI6jEs7ZYMTcMQpn2KGPrtj3GZqgsAPRKyBIVDPGm+hho1frFiCpiZtsSJ/7x5xniQan5fMOaUioCgtDArBJtEMTPcnpBWqlzoNRoBseZh0npbbcduuBeXoa3VSQNRuTNu5sCT8gfTHXZTE5ilOdstaOXZjAF9ht1x0vw14SfK5c1/PpLVdYKQdQUzqW4IYG3QXAIMQ2K3hjhGUNMuNSs1PyySwZRUaBuL6KgBg7qSw/LgwlI+WuiXdY/TLKjamBCzERqt0MxBjEeKxc8A0TKdLdBslly1RJ6rpc2hWnQjQItzBTF/in1p1smdIYU7A+W6z8LxIk7flaCe5GDIrU3LIpB1WkCBccjgKZBBOkxaCNwLxU9SpVptdqgVSsEcysCG/1EhTfc6j3OJQ+90+Dsqdeu4BdGAUASCJG4kEdYbbpa0xgRVoqRysdROwI2G8gxeb4vXqBoboNKm88xjVF4AnYH8sC+IamXAaOsSBYkn1kxJI2N/rOHMGVY5VqjNABXU02JBDHppY3HzO2CFTN5YIVr5asTYctRVYHc8tRWDdrgYkp8PbR5yklKnLA/KdhM/lIvO2+3XyrkGYCQTaxPYbj19txGHNLTdYQUmZskHZgAZGoCfqBGLPDM4fNZzvGq1uYEQYAgXvhtpcALrBWQeh9v+cL/E+BigzEGAUkAxYyLb3tisVGuGVZxAidEy8P4s1LKEzfSYU93EAiINpm3bFrPZ4plF2VqiimCqmdNtQkACwAk9mvvhZzXE1+7U0VwSWEwdgB/ucWs7VJr0Kc6pOoXsDMWjay4AshOFS89ZTHxPia0KKIsy2lyTv5aKXHSDLQf/jipmc7/lV6Z8wAF0DXDUjarSbuUJIPUqx7YXvFGdJdlt+HS0225o77WIFu2KHAePGkPLYkIW1KQJ0PtIvcMOVh1GCDDEhLc8GGnf35poroKdTzKILimNSK4LFqDGCrR8Wgk02joT2wXyPAqbVR95qtSSnS5ZSWqUCohGXfUmoobEwFgcs4E5bidIIrUjTpMh1BtWzWmGZo0ED4d+47y1+PO2lsurGoJIrFmOljYkMTEAWAUCwEyROFlx0hERuTr7jfzV/PcQhtAALqoVC+6qFHO0/Cd5BGqbnG/DOMNl48tjIYt61ahEX73Jj9Mz8RwDy+fXLghSa1d5Vxvvv8r95xYyGZp5ZDXrnzK86VpzAUdwIv7yAPXAC2idw6HTfqf4Cc8nX+7g5io+iszA1GgMpBkld5Mz0HSJgSbvBs5rbz6qyn5UB5qKBSTUMmRO+9pJ7YVaQqVUGaz5FKivwUxyydwWG5PYfEfQYqjidTNWpqyZdT8R6i/wC2/KN7T3xskLIDgTN9zsByCv8AiDjVPKkuhWoSoagCdpkebUHXRMKuxJJ6EYRsmSwq63AuzrNyzEjUJ7sJg/74teLHl6bncr06oDpi1rTP1wLyzFWB/TJHq0239BhjQMsrm1i+o+Giw0C6hwLwDSq5d1q1WPlxpCCDzDVEmbajIMb32jEnjf7PUKB6bOSUpoohYjUQgsB8OpUB/TA6SVPh/jeuq1A9RyXESGiJgHb2/nvitxXxHUrRrLkDca2gncEiehvAxOHPmF1fkoZmzD6boW1DyHfy3R2pEmYJBF1a/QgEtv0xr95RkohAS+iGk2PNBXTFjN5vv9DfEOOUqqpVZqj1wIKEaUUaYbTpgcxkyZJ1EHa6lma/lMCDzgs49QxtcWBETf1w/LmPVRPBZcp94fnQaBrOyUUap5EA7I2lApj8q0kY37g7nFPh3iRjm63lOIrV6kCAbNWZwb97X6emEXM8ZqOIYkiS0dAzbmPfEQz1gItuf+IxnynCQhZXymV0yvkhUamEQs9Kj5RUEMrVIIJDzDNqbXpF4v0MS8UWulFHqksodxTtdhUUGo0kfCT+qCSzwN4KeGm0Uko1KoXNVrksB+DTJWVctvUdRBmSBIiZBKcRquPLy+mmmvTOWsQaQcL+GwHXT8HxEXiTicUrcSbEx6+XNIudrtVSjUKsqU1FEMAvOyglgAZMCQSw/VHUHHuW8M+bWcZg+XSosA02ljcIezdWMWAYm8Sz8e4TRNNK1Ji40aKNDQU0EE620nm0q2pouS3UxjTgIeqiBFhBqWiTu9SPxark30AGXMxGhd9nNphtgtsRPPT8nv2QM+Hqgt5eqOoe3y9Ok/zjMMlOrwykPL+8VzpkEjXBM3YRaCZPzxmNXsnQ+i57m+FUtRameR7rAjpMf6SPSR6nfFjhfhmnVOmR5mnXTKNDlrSml7M1iVgrNwSCVwOqKxTlcEgk2JjfcjoSLEiQS24gYNcE4wSrUfLasiyyfrpHrcCWp3HaNxpO+VnkNGQ6KZrb3UfC1pmrNCarH/MF1bVuXVZsdzHcRecT5mpWoV2VgUYEkybEbgjYwQZ6b48zGXp1KoY/g1WipJsCTsZk6lZpBk72JG2IsyzBgC7SsiCvwiSQqAmSssTBMj1xCSHn89wqWcOq3o8TpmADpgjoP9RImNQBk95MSIAi3RyhqUfO1guY0qGE2JJMHeASQARaT3wKr5NWiVBR+WRuJUmRq/MIMSTNpwzjg9NzlwSCmZCuBCiH/PcRJD6m1H8pYYCplaAVo5Je4xww0IZXcBxzSOZSOXzEgyQpkOm47XtvUq1KRCZhFZGMKzNYnQhIDDYQ6sDsQVscOfEjSGT01DzgwCILpUWUnYfiAgAgiHXULi+E7xA4rUFqJtlyUdBsuvZlH6GIDL2ll6CTpOLwA4dPwhNtEUyJPLTCd9QB5WQgKRBNjyoQV6ibRdgy/ACCdHMARBt1gQT3uLSd8KnBuPhFXXBWfh6xbvuLQesifdp4P48UCCsxFwN409jN4m95OKG0+ayTsrP+C1j06COxB9fbv39cKfG+Bka1qgg7RYmSDHaflth6bx4jLpVdIIIkk2BPoJMD+mAXF+Miu89SSYhTuPqNp+fS2GtaAbISXbriNWmQxB6Ej6Wx7SY9O++23bti1naoNd2W6mozCwBjUeg9O2IKIOwuO0j+MdGbJURdS01Z5GqZBJkwYUTeTewt32HbHgy4AuYk2639+23rcY9pUiTA6kAWG/z2xYbLO+mkoLNr0qLAliAIiTB+Gb98Lm8IOq04PkvvGYp0zME3iLIAWb/6g4e6vAK9ZtFACnRFp29IndjHbviTgPhmnlJZir1ohxMeWv5hIkBibRvBuBsSFfhFfNqt/JUGy3ACwNOkTaLiT2nCXODiEYELfhXhnK5eotNqwerU5dJYEzEnlUkC/wCoztiTL8CotUEZfSJqK7mNauhgGCYIboQTsbWxtSzXC8gqkFa9cHcfiHV1N4pJe1pOC54jVzQ//X00kZARVMl1qCCFg9IsSi2k3x5zRKwOMIA/AaKhavEa7VCtlVy2n2RAdTmTPRe+KHEONMUY1ENKkwXykgB2CsDIUWRLb7dBN8HvEmZyGWrmtU018yUB0/EAwUBQVNknu0kRYDCC+bNes1WuzMWuSIJPYCTAH1jscA+IVeGoOquk6L2rnWd9WlRy6QNIIC+k/wA4J0sm2hSNKkjmLUoIuY0xTII0wdW++0YN+GPDtOqCWoMBYqWcmRB6Qtj3w9ZLgy07hdM9ZMfzbEjn8l03VKVHhDb+X7XNsvTarXARwqwNRcgIYHMxUyom50jFXiHB+ZnSmy0ix0Egxpm1z6Y6pU4HTDmpoWSCD2IIgyNj3+QwpZijVoZry6bMRqCqpJKspOxGxF4+uFEkBX4arTquIYNBod+d/RJD5DEOY4SdMshg7Eg/scPtPg2ipVq6D5Sa9BIkatksbsAf3AwKoowclidRBguZGru02I3F7Xk7Y8KjgqH0adYHIAe9PLdc2zvCSkkSR+4wW4FkBl2FWsAai3ppPwt0epa0G4Q3JidoLLxLKwgL09J1aSQum4EgrHKZG4jcAggGML+ZBpiAQUJvaSD7dD6398Xtrue2F87iME2kc4Fvt/StGuXbWxm+rm6nfU3f+u3uT/xcNTPmDzHeTqZjqWCII6CI/cjC8ag02MDu0SfUD/fG1OuHEL0JOrqbbAfm2sLAXwsgpWdp71+vToE2083Vy9YVKmpqphwd/NSJg9VCxM9I9MBPEPjurW10qTAeYIqOg08lyaNO/wDlkmSbFzvI3AZjNvUhFkaiFJJudok9B6CwwNq0XUm0bqdvUHFFNkaqWtVnTzP8DkEw8J8ZVKVFaf3vMU9MgIqyAJMQSe2MwqFP7t/vjMONFp7CnzlNWYqNPLzAR+IigzIsZmxPVTcdb49yykIahdlKggBWKtJHr+XvG8RaQceUq7n8zoJksWNj8r+g0jBbgfAxWLtUfQqqSAfzuOlt4U6yelh1xz3EAKlCUzDgrr1kKJBi4BmYHXUY+U4P5HLO6RUIgVIhgOUgLAaxsxBuBYgzucUKuco0XVWIdSUJE30gHXczBbWRIuNI7Y8qeN633d1Wp8eloMagylYM76gKcTvB9cCWl8QIRCdkQ8QcEWnVIpOlR6a63UG2kEkQTd4CrU0iSQ3pgv4fqpVyeVLNpFLNaDEDkekxVl6b29f55lmc+7MzgxBEEWIiACI2gAe2DPAM8ZZaxik4LVDFgwY6WgWmQVgC4ntgn4cine6e1k6d3RDxVxeoMwtaQKtN9BgQG0lgxbuSYJ6HfA7jfEqfml6ZVg0jTJjSy7GOqkkfJe2K3HK2vQeyAOdQ+KSJg8wJKzfoRtOB1Si4RSw5SDp+vQTsTf5nDqVIQPRbk1kKbL5lqdtg4i4tB3b9on3xbyGdItf53/uf6YGU6hPxbAQPT2/v1xtldZJ0npJJPb+4w8tRv4gMuuyZqPEDO/tsTPp64h4lxrRSYAmWUgbdjJ+U/vihl886Zd2UkOHGsjfQUPlj/wBTUB1eqr6Yp8QYPRp1GnWxdbxcLogt6wxX10ieuPBl1KdOLVDaCBmAOxtbp6+tsO+Rq/d2XyX1NUBVXFZqbKw35VIIEEctRepg74RkTUdx89vbDH4WNFqy083JVoCVAzcjTbUFMsh+FoggXU2g5XbI1U4ciQ8OPqLHXVDyWAJUTHKSWVlbSSZUi0G9wcQcHzTVeI02rOQw5SfhKaaZRTygRpt2O/XElQ6axRqIAB1BQagBWLMGPPoKCR6Ge+Lvh4N98apUTSgpw8SSBUHIeaSYABBMzpjriZhP+3JHAOiYs5lTQ0zRLNKjVOpp0iHCqIKAC1yCSCT0FOtmwaFVM46LrKPzOPMDKLiAYhrwOmo2wzs9TL0ixNOrREFBcBlaBKEXQjsDPW98Ba3A+GZwyWFGoTJFQBfcConKZN5dCcNAlY+AlFPEuWoXo0A7fqqGY+u2KvEfG2drroNQqnZVIiJ2PxdekYZeLfZNXpKalArVQRGwa4GxBZTc7yNibWlKr61JU8pBIIIIP9/PphwypTi9e0E7ySbknefXBPK08VKFPBnhTldTLZlAIPUDUJI9Y/acRVHSvrcLSFJoCbPBFQJVHLJcxMm3yFm+fpt16pTKusqDp9R/e0f305bwetqqI8CYDNaBYkE27x9TjrGVRhTAi5AHT9In1thmCZmJJ2XP+NQHtcLSPZQ16Ubgz6Hf98DBwmkXLeWNTHUSRJNo3MwPQRgtWm0nbp/T+z0xVaCLgG87T/wP+MdIsHJcRr3DQrKOQ7wQT1/brBHyxX4p4fWurBSkiwDIIB6+vzwSSQJ7dJ69pxPWrppDWbeANzAkxiOrQZqjbWexwLdQuKeJvD9XLnS4On8p/L8u2FDPUQQQcdS8Y8cBaZDJMVKTWmbyOu3UWHzxzXiRXW2idMyJ3A7H1G3yxAwZXWX1XiPr0R4rbkd+al4RwRUoF66BNYDU6huLGCTE8huDIMEdOtrxBwZq6feqegVQQldV+GRGmqIGzjTsN5jfEfBvGr5ZDSZfOomdVJ7i9ppnemY6wb9D0t5ComYFSjlFJDoYV20sCpkAgWHLqURym3wmwx5ex2fb7L5pzQCW8knVLzvBAJEbsJ2j1xXrAaj1kkkDvNv2/rgpncpLOApAnY7j0Pz/AIxQzNEq19yAQB2IkfOIOLKbgdElzVAEH/8AmD6yf98ZjDk2H5T9MZh0jmlQeSOU6ssi6ZVTrIi+kHWS3uJJPRR623z3iK9XQx/GJDyBKoDOhew1deuBVbN1NLOCSCRqbreZF+hiLjoMD/MgD1/j/rCm0QbldTI1lnBSlix7d+sXv/TEOjc9zY7D+4OPFqkG1sb5SNQLHlBk/L0vvt88URCyWuICkokCJWQvvc7ycSpIgWh+bceo+V5se3bFV6haSTdjJn+/XHge0bf17YwhMbUgwEW+9LCaqevQ0w2xFyQwgE83NBPcYgVtaVDUYFhBkySx1AAC0THNHacV6VRgZBuuxmJ3HvEftbE9NnIg8+5Iidrm8dO4PXARCpDg4ye9lGfL8sCSXDQBAiPXqPaDv0xTatc/scZVeYuQI2JJj2+eNUpztJ/v1w0ADVc+pUJMBO32f+HkzGp6tRtB5GpqslkMSST0HxCNigNoE9Nzv2VZA5UwtRvKQ6Zc7amc7dTJufTHIPDmbzNAN5bBVPMwBXVFr/qAsDbaAcG+K+MsxWVlZzpbcamO8TvtsLbWGIqpdmKfSw5qCc0epSLWoNSqvT6qxUweoJHTfbBDJhbatdiZ0lZIPuJnpt2xC2QEkjr6nGwpQPhU+8/7x+2KC4OCifh6jdArQrEESAVA0jrb11Cxwz+EM3OqtV1vTb8F1nmCAArB9LEf+pwnVqcC15tY+nUH+/phi8NeIaVA6XmpScaXBmf9LBoEFSZEDCy20hTslrocnym1TKU/NonzqLEyYldERDLuGBsT/wAjFUHheaganyjn505677f/AFGJnp1qAWvlG86iF5o5pXf8RZvaBI7dNsVKVXh+dIXScnVmQRdG6mR+Xv0jvjWJ1USmvIcDq0KKLl6qOoZyzAghkMwoBlZmLgiL45X4wbzKmtqemopAfT366h3n+cdIbhuZps9TLsp8wIq6DK/HLsR+aB3mZPUAYWvG1E/ipUXU5Mq0QYERMWO22MfsUzDRcHu6Sxi3leSHJK9o+I+3p0k298UKNSROLOceXb3P06ftGJl9X/kLI3l+NlniyKxAgbATae8b461S4iVUR0ETJBiYEb7AfO2OAGqRjoHDfFC1GIpvdwTpIbkgTeRpVREage2K8LDSeq43xSXNYGiwn+E/1uJyCb2vuduv/fvirmPECU0LsbbR3aLR/thVp8XWmrVHrqB8J+IjUQYkx6bgGcJ/GPEJq1SQzFFss2HqQvST89pxTWqZW21XPwWHbVqQ/wDx7snQcfcmS20sALAMettzMXPbEOY49VddBYuALCJIEjYxPQdcJuU4oJKsQAyxJ6GQQfaRHscWcySqoHsCNZuCXJ2ChSbRadrsb2GOKWPOpX1RdhmGzRO1u95XnE89JOAdepjfPZlyxZwQWM3B6n1xReph1OnlSq+IzonwnhArhpcCBZT+ZoJAHYkKRPfSOuLvD+DNl6gqoHIEOrQQVtqVgR6XgiCAQQRsO4bVIBUyVcTsLFb/ADlSfp6nDmM5pFbLywotSKUZUyWplXSesmXU9OnTCqj3AxNl848AvJ6oH4iragazVSesXhiQEZVIFiN4No22grVKm1R9KjnIgABmZiBssAyTHYe4wUr8QIQUhJYvqYHYMDygDv672jpiQZSolbSA3IwVmUQQQYluXlED97mcHS4GwlvF9UHq8NzCkq9Eqw3DIQ3zm/1xmGHOcHpeY0XBMy1Mg3vfRTZfoxx5g/mAg8MpQztVLBRIAF7iW3YnfqY32AxBVpCBBkmbCbDpv1P7YjG9se6cdECFS5+eZC2oUGYgAEk7AC+PGm9vfG9MmRadrfwPbpiwuV1AhTNi2n/SASY9gP2xhde61lOW2VZefdgN9597aQTc+mL54fSWm1Ra2vSQABTYAsbxqaIgA9LxgdXpaTvI7if7/wCsbtmG0hCTEliP9RtP07+vc40idFjXZTxC6yq6yQrGATBYQSJtYTBje+IWqdv7OPalITadutveL9/7GJsrl5ONkASl8bzlW9HKzvglQyXpiXKZfBzJZCcQVa0LvYTAh2qg4LwguzBQSxpvpA3JKwQO50lrdYxI3DEpmGBdhYgNCg9pglu0iB2nfDFwfhoFanNuYQex2B+sY8qNVWxdwRY8xn+ZxMavDK6LcI0VC0ch05oDmeDL5YqAFJaArGZETqUwDA2M9xc3ivk+DmpUVFUtqYCBvBN/b3ODbUyzSZZj3kk/1OOj8J4MlOigQRqQEnqSR/P8dIwyjNV1tlNjyzCUxIkn7LjnFuBilVenuATpPdeh+m/rOAuYyJQgKLH+P+sdR8fZFV8o/nOoR/otE/8AyJ/fCJnaUrGDLyx+VRnCNxWHFSIP4VPg/ietkqwNE7GWUk6T7diZ3/kY6dwDxJw3OVRWhctmVDWYqFeZU3sGkdtLe+OKZpCGvPvh+8A+FwUOarfCAdIiTtMgR8RBtAsL7kRWYAlfNEPach2T9w/gdSk4dDrC+YXeiygsxadjFxsAZ+U4GcSq13oMMxRJY3VmGkxNptZunT2x7/hz+YtfL5g/dtGoAGAGAi8W3J+kHFej4vrZjWiBalOmIZ2AOomQLCCZPzgEnoMBNkTDDgQua1k8uo9M9Dad4Nx+2PPOxY8Xj8bzkWFB8slSWWR2JM/K/oTgOuYBxhpzddihjYGU7IhM4ucJzvk1NRBIKsjARMMItPXrgTSzGLqMDhZlhVwLKzcpRLifFEamadMMdRBLMALAyAACdzBJ9MCNJxaEYxlGBNQnVEzCtpiGqsDiwucqAQHcAdAx/a9sQO4GI2r425WHKNVO7k02kkwQRed5B9umKUEmBcnbG33sqbHcQbAyPUG2I1dtQZpsbkWIi9jsPT2wwNgLn1qoFgizFBUTyiAhTUJjrO89dJK4IcbzlgSZZwzOACGQ7rB+G6kG3a8YrZvKjSlhZZsIsWsFBMlZM9wSR0xDUzPOGA1rKjQZ540yoi42iRcD3xLAcQVHMArTh1c0nYwwK9QSDJ6g7A6Jj3xLwVXUtVCg6ALsX0qGO8KdRgzckCSJ3GIaSVKxJVQLyQCfQACd4JjqRJ9cSuoZmp6GWpTk+WAQJkzq1HUTE/CTMDBnceqUmNvEefJJXMqVm0XHyJEx74zCW1YydMATYSTHpPXGY94R5oZHJC3AO0xAuYkmB67DYf3Gqkgdx7/3GPRl20h91kr7ECYI6SNvY9serQJEiLeox0bIw+TZT0CSGhZ1Age9mt2NsQmlD6WmBYkXMx023b+esYYPDnAhXdFGoMzx6Fb3FweoHazXwY8Z/ZrVoMauXLV6JhhIGtRHWAJHsPliY4im1+UmEdRxc0RqkhqzcpkhekbBoEkAbGwJxY4LkhWzNJHaBUqKGY3iXEkyRNiTvi1wDhmt6j1JWlSUvUOmbDZQDaSSI98e5nLimaVeiGRGYlZMlWU3hgB6dO+GGoJyhLzOcJKHNTOkBhAYagfr/cdPS+LeWXvviq1fUdvn/wAC2L2TpliAoJPYAk/tjHkwrMJcyUa4bRBIkwO/bD5kOAgj8JxUi9hBPsCZPtAPvhR8N5E1awp3BIPSbhSRI6CRHzw28IpMyuw/8YDEdd4P0645zxJuJX02bLT4HQRE8r6dyiI4I2hzBGgAkEEW6/TtipxenNBajJLMYFRT+kwQ4i7R1m474fqPEddNCrKw07kxJAvaPqMValKkKbKKY3LBQJGrv7gxHsMWDCCLHZcIfE3teC9twefqPX8Jd8I8LNJWarTKsTuRssftfp7Ya9K6gpaBvFrzMewgE/8AeNfOXy59PY/Q3/bFNMk4cEqkKQdSjcF5Nttz+wjCWty6KOtV+Ye6o8wUN8X+HPPXVTALr1mNS3tfqD/OOU8VyrU2KupVhuCIOO6cVzY0iPna/wC/X/bCB4rzGVIU5gFmF1C2Yj1ueX6emDNARmmD1V2Bx9QMFEiRtGo/S5Nn6Mg+mOm8Ezi5hadCnC0tAcEEqQ6i5HXUCYA9MInGc15js4UKDAAAAAAAA2AE27YKeFuJ1APKgE/EqMoYH1UMPW4EHDBdttlHjKbRUGa0+66dRqN5iU6WkqiiVdSVdTZoMWdSQdoMm/cTxrhapl3XKUwGJ5gpjSWsdPUnaw+EG1hbMrxKmBNQ0kckTHmoZvuBU/p1wR++wH1U0kST+M4LQsyLEkxf9+uPBy57mRoVzTxtooUVygjWeZzIsZnYfTCGFI2x3vP8XyaLTOYyastQTMrUOkaf1JMxFpG574gXIeH6oGqiye6Efum1+0fvihhICQdVw9K+LCZrscdizX2ZcJqhDSqVKfmt+HGq5g8sNMX79sAuIfYxTZQ+WzlNp21wATNhIgTbtYg79MJadU9lao3S658vEDjc8Rwzr9mOYyxqHNLqp6YVqbSZJgFQQJIMGO0/IfxHhdAsfKRqevSyjVq0CBI2E82og9iB64S51MOhVNxdWEEbME9D/wATH0m2NqakkapCmYI626fPBw5Xy1elAOpACYuYcNI7GTBHv3xTq0NIWRAAE9Df5WBifngRVB0QuqPOpVJMnfudxOxBt9YxfWnylVkhkJIA2vqt3iAZHQkYmfLAKh1fGJ2NoYrF4B77xtJGJOHK1Tq0imQAImBPsSL33tJO0BbqkiUA1UyVAyXI0J3MNMASNy3/AKz/AMVHIuySObkHYd57ib/L5GeD8PUAO9PTUQHSzvpViNhBGraSCLSBNpwYyv2d1q2U89DFRmLKhMN5dtJUi4NjYgyI9zMajWG6ZBIlA1yAbLK7HMFgxpwpKAfm5XKMkk209f4EvSJQH76Sw5fKcVA1vc6D8m+WPc3wfM0C/MX8q7aTcCd2UgOB0kiPXET1jmV1KhLKDrKQA1gdRUTBA3Ox3gXmlogSDbvmkOMlVjmqnUoT3amhPzJQk4zEP3cj9Q9jjMO4eiG68yXFfJr+YiI4FgriVKxpIYW1AqSD1vMg494fl/NdmI5Rcgbeg+WPMvRfSVJAUkMZFzYgT1j0mMGeDUiis1O4gglog26CD0649VeGtMap4ZomfwJlZzEouorTJhZJ1Ecvzmfph+z+c1U6ASxPKw6goYZfSDhV+z3K5hqTVaRooDZWOsGTZjIaGtAuDuNoxe4txMUSKVSmiPpa9OCpLSJgHlb0vMY4WIaHkgapzDD5VLKcMXSTTUA1IDGFtNQ2Ji4B6dfbZQ43whxkqNJAzKrtVJi+lwoAIG55Zt6Hrhwy1QFCNSsDUB3ExIBkEyB/ucHeF1Kb0EHlqzEme1uo6RaBvYDBMrOpXTXNYSc1/ouB6YwQ4fXZWBRip7qSD9Rhu8YZCgDU1rDC4YWbaYP6o2vhHyGag47FOr4zMwCcKIw7mgkEG/8Aa6DwHxS1MaKruQdmLEx6HqV/j64fMpngB5gCgtEuIhoHUjf9/njk+RynmVEViU1iVOnULjl26Tuel+2GThFN6FBlDqzl9UC6qum5JMXMdB0GDpVS0cS9jmUpzUzc7c04nPHTyKigSYmDJ3jT39I6Yio8ZYvDHSYkAkCfbft2+uFCjxCqrENKq3KKhkjWV1KJ2kjb3xvl+JkalqwSkb7jmgAk+v8AG+POr2sIUkO3T9Vz+goxVarltIUKoYkiRG5aADt3GJcv4tWsSAdAXbrqPv6bxHTphE88VaiyBG3WQCSZBBFxJMneB2xlPiBXSvxAcgBHwgmLRB3JMm+3bExeTeUQZSLIji772TtmOKKT8RI9uvuLf9dccp46x8+qCSSHYSTJsSBfrbFivx2oiAB6gqtzEhuQKZhdJkMSIYkk7gdMD89mjUOpgoMQSBEx1I2mLW7Y9UfLQCbrq4Cg6i5ztiEFzzQDiEcRKgAkSplGBhlP0gjpi02SevVWlTBJJE72EgFmjZRNz0wa4D4TRzR+8p5SFnLBhpZ1BUfFuFm0j1g4oZUbTZmcuT8RmpVyt2TFwLxBm/J8wBqlNlgakD32iRcXBkH/AGwU4fx0to1ZegSxK/BpPKDc363GLf2fUKdLI1VpHSVNQ6tJAYKh0uR3h4PqB1GNOBZvMklKsS7kB3XULU9TQB11QsbT62xMcQ0FTZSQZVscQIp0Ky5Kk/mfCFtpMSRdT0G+3Li3Q4pl10+ZkkCuZBXy26rJIgECW/Y2tjwZ5kSKlGnHK2kqbFhJjoADOPKPimirBfu4C9br1uYEf1GHNrTcEDySCzoiq/c9NFlQgM009KtYlTNhtaRfEFfgWSegKGoinOpbnclry2+5/bFpM5liKZC6dTEoNNgQIJgWBgftjatUyehA/IpJ0gA7iSRYHscMcZ0hCLJfTw1UXV90zSGBGjVYmIgglhHW8i2B+b8L8qPWp+RW1XNMA0m0nUoYBiACVHwx7HBDPcI4bqJ+8NTPwz2I91nb1xZyXDmTLAUM3TqKKgbzGYSVtqpkwwv2PpbCcoI/cp2aVyXitR0qFavKw/DAW4II+In8wjmnqSOmI64BnUS5jSItyKYlQelvSMO/jXw4z0RUZAtVGZRoUaXW5B3gSL2i8iBOObrlgDYs0iSGGnT9SNV/bvheQI8ywZfUwDEpAtIIAXcCNwALk374tNxlqIUUvLYL+YopuDuCLiTs0g7bYizWROjnqIp+ElmLQszA0BjN9RmNvcYNeH/DammGp0zmS7lQQuoKB1CkyNV/iEQLehOc0Nk3XmgkwER8K8FbNEZisCKYgvaNb9FMfHYTJvf1t1HJZxIMnyz0MzP7RhY4ZmKmXAoZmmEVrgEadLGAGtYrEyBEdjhh4pw7SgqRpJgQNpPrjl1pcZj9JjjsoPEnhilmaeuopWsolalIHV7reT7Tjl3ijwBVoEk6ZBEhYAcE2YbKjTvMA7gd+sDjAp0yhlnaNCjcN3/v16TiPJ06NRG84CqY5gyyPdRcz69gNsHTqmlBBQRIuuH0+Gswllef9IDDtYgicZjp2Y8IcNZiRXqID+UMYHoJE4zDvm17KFxWiC7QQDJ9gPW3XDD5ZYU6dIkB20z0gLcehuP5xW8N8JapUp8moO4QX7kA23i5vETjs/EeM8I4MqU0RauZQEKqw1WTuXb8kwN7xYA7Y6ZZ4rrHRHVd4QE7rXhnDDlcvTGkolNAwJES24+eFXP55qlRlKB/NhZN9JuAfeW/bDxms5mc3lcv94prl9ZavmJJijQAbQCW/wDI0qYMfC9hEYziOfp0+GouRoaqmb5KCMIZ5/8AK/UKEHmajtK7SBiM/DXZzBtr5pTa4FyFz3OcIr0KFRw7WbcGJkrHrcEdR88MGU8QrQcs4BpMZGkQUkSARsVg9NsN/EK+W4bk3r5ohyRBG+tjJ0IDv7noJMAW5lks/UhK3l6Kdaxpb6TsoE7gxab9DvhFbDPbSHiRJ2TWVQ5xhCvH1ZXSrmAQVesKSR6LqY/S3zxzxCQcO/iRqC06gC866xBjTzuujTIlSok8vaLbFGqN8sdPBtinASq1Ql106cOzrU6STVITywWQE6uYzAHZgQNW1r9sSvxF2pgpqALE8syBstxcj4hPecJq5xpB1Gw0ib8o6X6X2xvUzjMZYknYeg7CNh7YbUpBy81+6b2zJSmoYFjVDahUkwJADKDZagCmHvZtsEcrXo6SdfloGgeZzWOojUVF2tuABvthMyXFmUAAK0EldUmCd4v3veb3wfymWzNV6QARXb8SmSAVq1FAIUmSmqJGkxeQQJnEtSnpmKqDnOF9Ey5KsNbIeo5SALjcG1jMWkxJ9sFeE8LSskNrWqKoRoW4ptyrUUEXioVkxt9cRcB4N5lelTpCVam6wNQNJSFqQ830q5XSTeAg+KcFvEfigZOsMhw1RUz1WEqVYny5sO91mYuFETJOApsNQ6Q0KZz8h6pA474fzNCoTWpPTVidLMOWB632Ubb4qU6TO5y9JGqVHQMgCHUGC67AdCsj5jDz9qPFKmW4fksjWrebm6jB6j77BpMRMGowVbbKbWxJSVeBcNGYdZ4jmkFKmrEEht49lkM3c6VnbFJwozdFZ/6JNPS+iU/B3DNHnZnM6kp0z5RWIcuQSyAHZig0mdg5PTBzimt8zTqMpIeqXYsTCFqdOacAbUlj6X6jHvCOB5h/JOYqKVpIcxuIqFxqqM0btqdFvuoEb4i4txYlEoAkiCzBTBZ23LMDDQ5LCAbnpaOVWfL4GiEnNDibo5wfN6cnplQrrpbcmatTUTbvTntHfsHXiNQVadNW/OPbcH4j6mT74h49wSpksvSNaslP7yxOhSzFViST+pQpg6R1AvgO2eZXBqKYaND/AArfmYqWEGzddoHbAOw7xYhAHBO2W8Z1lU1fLSqYLEAwRTULpNgTzElQB+mfaxV8clWhskHIEnTtOkEgEqZM29YwG8CcMzVaurinUVTdqjoQhpwLAxzzeB89tnFuG5SozDTTfQ2g8sEMIkHqDcb9xjalWtRAJFtEIZScYJUaeK6BA1ZWuu5BFOw3kqwNrb7Y1fiuQdEmnUK7iUaAYPWYDQNvX1xYHhTKb+Uoi8iR/GJM74aSqBFSqOohtQNrTqBn648Mc87BC6jSmxPfqgvEczkAwDZZiW2Goj22aATa041rVcktKpRNCqqSGYK5Yg2M9dJkCx64g4NkFVl5iXBJh35R1GkTAAUi+8kxsME+KcKyoBdToeZ1A2J9Z5TOAOMfNh9k3waeklL9DxrkmFUUc01Jqrah5isFUwsgbhlMdR3thZ8VcD0q+colKnVvKANOTH4noR+ggXuOowA474QzSVqhSmxWdULBYLE/DOrr2OJqVZqVaiFcrqphQBs0m4YbHmOx7bY6oIsW3UZndDfD/DauaqwkxPM0WvJgnrPrOOwcL4PQpZcKldcvU02EEal25h+kntf98AvBfF6NGmaflpTILDUB+aST8rbb2jYYP5PimWqMlLPU1kE+XVN1Im41L0m/p1xDWql9WCLDRMFmqOp4iTUgzSiqEMk021hgBbUWOrTJ2AOLWX4+tSofIY1EgfhMCTEj8rQ2oXus2UTfF7OeDMoVNSFWmBPIlMiPRtM/XCcvhoOeWaSFt4Gtln0HII7A3AMWumQLOEIhB0RgcTprUY1EqlyCQVQADng/ERIiFAgWnqcWqebomATUT1ZLbTJgm3qCcRZ7wFUen5lFxXTcU6x5x6K8TI726TOKVLgVMUhTdqlKqhLNTrNYgG0ECwIsGhhPa2NdTt3daHNKastw9igPlI3qdzfGYAZnxZRVtLZs5cqApogE6NIAidN9t8ZhwoNjf7Kck8lz3MJTyy6VqmmNiEMu3zWyiek9cGPse8L+bnGrKpWigJLn4tRaQqmOUmDOm4HXmGEzI5U1GAZtCu4SWIlQSJJm9pnoMODfaT904Scjl0qLmGZlFSAIpsxOskGfN0ELHSxm0YtoUwHZXGefVbUcTdOufzDcaz5ytJo4flHH3hhP49UG1IHqg6x6nqhwwJxBMxn6lDL3FBQuYrA/AJkZenGzGNTkbAAbxp5VlPtKp5Pg1PJ5FGTNOWBYgQssSamqwZiCAB+WL/CJK/ZZ4r4flcjXyuZzC0qju7s51cwZFUlWgywjb23vjohwMDmp8pCpcQzzcY4ovl6Wy9F/KoUzOkx8VQgflMTboFHQ4fs3WyfDKbmuimnSSS9QKalVyZC0k6KCd7CT6E4ROF+Pslw+pl6fDqLVcuLVsw4ipUEXVNQUBgSG0iJttM4zjvjHgr5qpmsvTrZnN1IKLUUiklQAKG0vEkR1BAO0YnDRJe7X2HfcJk2ACceF5PheYWlTq5VWrZ1PvVRNBlFHVy0FKak6V2DGSAZOFfwxR4Kc5nc8tIDLZbRTpKULI1QyC6KQdTsYCpvfVA1WoeGPGtHK1M9Vz4au+aGl/LuVChgUksCAQ1iDbT0EYrcP495mYy1VqPkZTLurUsogmYJJfpLzFzdjN4GD8djWArMjiSEZ8b+EOHVa2XyGTy4oZutNUsB/lr5bECrBO7RIEkBSeomxnPs5yTInC8pSFWurK2Zzh3ojcyb8zCy0R0uY+LEf/wCT6H+IGvlMmwDsvn1nAFSoqrp0qCTpgAEKCJKyYvhz4b4gpHIV80F+5ZWWKsVAqNLc9XT+t3JCgySYJmQMMDg4kShuAClei/Dk4gclRy6NSpUvIrVCBzuSgYFgJLKFAJ7ki3WOpmFpO9F1GksGJCCdSsA5/wBRkatXxc/bYZw7xJ57aaVNKOTCFaNNgJmQxZiTNyJZiTqtO4wc4fSINB67qR94uKgEadakOpI3uOs26iRjgYl2eqW6CVbTsJKM+K+Lf4Tw41VGrN1opISAWLEsV1H8wpqTvud/iwO4fmslwHJB6rivna41NBmpUc3iblaYJux3ubkxgt9ofh6pmK2VqCmKtOkKoZCGPM4QI0LzWgmQREb4VOK+B8pRIzubbyBOpgfichRyoCx0mbFjt++OsanhOFJrbAKUDMMxK98EcKevXrcW4gC1RWGhFkwxEJTVAf8AUsKeunrqOCHi/JZelTfiHEvxcy34WXoI0rSJnSiRZ3HxO5kEyANgQdH7ZK33dqGWyvl1aj6cuVuqp3IIlnAvOxJkxEGfiP2j0kTL0MvlPPzVCl/m1BamWRdboQdTFmHxcpk7yYwYc3KQ4ySCSvQZsnXI1sg608u6+Y4oLmahZCopppgGpMeVay09wBtAnCl4ZyeRzbZrPsvk8PoNpphiQG0gFm7hdRnSLktHQjFDgnjHL5fL5s55XzLZzmZqa6RUQqVAJkFV3AMkjm7Ri3lfHGX/AMPqUuI5FkyruPJo0lAAQQyq0MpU6l1apknVMWkB4Dg2QP6WnO0lKVPhdPiOarZ3ny2RptAdpIWkOULT1T+IzfkEhSxttLt4uq0a3DOEjLU9JqVqfk0DcmlobUpi5EadTeu95xBwX7RxSR0zOR8vIPCUqSIpKoQwhkMa1aDJ3noQbBav2r5d+IUGy1JqWX1otSq3+Z5KsPw0VZFGkLEol2G/Yvbkc0wUBJBCbPGv2l5rIHLZSnTo1M5VTU6qG0JJIpqg1SWm1zfTsNQgzwLgD08qmXr1GeufxMxUtpVnbUVkRqYkwOv5jAKgoHiz7Ucgmd+8cOoivmW0h8xUDBVRYlaYccpZeUsALG09DWS+1f7zmnrtRrDKZakSiAAu9cxzNBiApaLwLMbwBldtNwipBHVeZmF2p3zWVPnBU/Cy9FCatVnNz+ldVoUXZzYSBczpWuD5ynmWzOaWqaPD6bkBm0iYCzo1KYQuSe9wN7AX/wDkOmuUr1OI0Hd82WWnQX4fI0gKhMjRJLEndpkDYCNfGtA5EpxDJ/8A6/mKaNClpGkLdEqKGECRO0HqJMGd1PDkiwufZGC9M58YURw6vnEpeVl1QrQeovPWeIRgljoLQFky1zygSQfChTRcvm86GUu6LSpyGLuxUA/DrKAkG5vb55xv7Qsm2TopnMo71mbzKeW0nSsFhSJNlI0QNNz0K4ut9pApUabcSyNRHB10iiK6zcLBYjRUCmPnY9Br20nuZoOXff51uYNKC/abWp/4nqFbyjQpU2dlUlgxd+WRbmpxysdrgbylcdoM+cyw0lS5mDMiakgQcOmdFTP0G05fyMqWNUhp8ytUPUk3Pq7TIsBGKdbJUamey4DqKtEa9EfEJ1AbiLAGQO9sTGq11Vxb3ZaQcoBQMZEnilWgDoWqNYjo4TUD9ZHzxUyfF/JTzYAUsUcEAqKgNtQP5T0O4PUDDWvhyp/iS5mVKghNMnVPlxYRBABDb7A9sUV8Ju1TPUmVVp1ZemSwI+LcQZsD1wTsjxdAC4K5l+KnMM4pMKNNGV6iTN2aQUDCdBcDoYBA2wzrmlrBaq38y5A6N1X6/sRjg/D+NVcrUtuvIw2+EnqNj0kY6V4T8a5djLC3/kXaR+qBs3qLHrGJcVh3gzsmMe2ICf8Ah3EChCo0Sb6tu/y98LHjTxxTINQqCFBWj31bGpO8SCFHoWOwm/4qzVGjT5H1pUUOSLShnSinu8GT0UMccU47xZq1Qsdpt0G3TsABAHQADG4eg+crl4meILc8cebNH/xU/wAjGYDHMHGY6fgN5JWc800jh5q0WenqK0dwxACJruRBlpZxJ3JMxviucvBjTzaQehFwCN+6+v8AtjMZiTMZKoVFm1FTNjAveJP+4xI2VEgVNmEi077R2xmMw42MBL1VrL59KdM05Z6TGGplQqkiYIAYkOJMPM2G4tiKhkmWKiMWRyQJgG28juCRfb+nmMwL+EfVa25R3g9Kz6xLXfoYOmGG+x1KbzsO2LGVqFmlyRBAUwDBVGIAHQD+psYGMxmOc43Ko2V9marUo0qjCaSqosR6jbrpY/SMXvEXG24tmhlgppZbKq34ZI/ErqjABoMBZBUHoJO5EZjMFTquph5HIe6W4AwFb4Uy/dagVFkAU5EAxqZlCGIW0GTeRG0aatXOUa2vQR5mmmoJU/lpkuQemoASe5OMxmJWmcxKbCyr4s4stSpRyuZQ00JK+agZ0TUFA1FOaJsTJjfC7lvMr1kq8SqVMyrg7t8GpVgqu1i6nSIEjGYzFoxNR3CTy9kHhNiUebg5NdWcaKisdTTJtSLnawMmJHoYtJlzGWNNUqr8XlI03lqjaSKlzuGJBB3gH2zGY57XkgSmnWe9VWyueR6NQwmkZaoymGAUS1RhG9yrCekLG04vZPiwq0qilpdnFJZXYsvPq7to1371N7WzGYpdTFzyKCUH474tC5mrpB0oCCp6OuYd0I3kimUM9xFsIOZ0CqzUjKNcC40y/wAJneLXHSPWMxmOpQptaJG8LA0OiVHXQAAjqfQXhbQO07+uOg/Zs5Wv5ZLLpZSYMTrA6ja3Y/1x5jMJxl6J73C0AB1u7LpmdymVrE61LshgRIYGeht19cC8xxihlU0imlJJ/M9TfvFNDe3fGYzElPCsLZMpJqumEvcQ8cZNmDag1Rfh8uk4MzsWqGYP9cUqnj4UqsUKUU2td2DHY+qD05TH85jMPGHpt2XsxKu1PtRJkJSqE7HzKiMB8lpKT/8A1irwvNrWzjOjkBQD5TKDp5RdXgGPTe8YzGY82m1pMCLJlRsN8490f4VkQ2eqVmopASFqK7BtQCJpKm3U3i2N+HZZRncwG84aNRIZ1NOCyrKAcym8X7k4zGYZT4tVM6y4l4kQfe6xAgGoxAHacUaNQoQwJBBsQbg4zGY6TLtCnOpRvO+LK1WjTpOV0pMEKATqMkE9rbR1PfASrUJJxmMx5rA3QI87i2FFpOMxmMwyUqV//9k="/>
          <p:cNvSpPr>
            <a:spLocks noChangeAspect="1" noChangeArrowheads="1"/>
          </p:cNvSpPr>
          <p:nvPr/>
        </p:nvSpPr>
        <p:spPr bwMode="auto">
          <a:xfrm>
            <a:off x="215900" y="-698500"/>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8" descr="data:image/jpeg;base64,/9j/4AAQSkZJRgABAQAAAQABAAD/2wCEAAkGBhISEBUTEhQVFRUVFx8YGRgYGBsdHRwYIBgcHBseHCAbHCceGx0jGhwgHy8gIycpLCwtGh8xNTAqNSYrLCkBCQoKDgwOGg8PGiwiHyUsLCoyLywsLCwsLC8sLCwsLCwsLCwsLCwqLCwsLCwsLywsLCwsLCwsLCwsLCwsLCwsLP/AABEIALcBEwMBIgACEQEDEQH/xAAcAAACAgMBAQAAAAAAAAAAAAAFBgMEAAIHAQj/xAA+EAACAQIEBAQDBwIGAgIDAQABAhEDIQAEEjEFIkFRBhNhcTKBkQcUI0JSobHB8BUzYtHh8UNygqIXJJJT/8QAGgEAAwEBAQEAAAAAAAAAAAAAAgMEAQUABv/EADERAAEDAgQEBAYCAwEAAAAAAAEAAhEDIQQSMUEiUWHwE4GRsQUUcaHR4cHxMkJSFf/aAAwDAQACEQMRAD8A57TNM0grSrySXmxWBpXT6GSWk77YjSiSYpFGM7EhT9Tb98F8/kaeohNNQWAKNBPS4O94PW9valV4dRZJYnWLFSpUjYAzt7j026447agN1YWnZFuAZl6ZNOouhg4qrqEENTEVUPujbXm3rgvmUSmFZJfyzquP/Cwi52MqQPpthO4U3lVFUVtTfEqc1oBMTBHMsrHqpwyZaqalFkPNo5e3IYKnttt7HBusm03WB5fzr31RzOcT8rQyARRqgqBJBpGCADAgkW7wRiXjHEQlZKpChRNNiJMo4K3BPUEGPTALh2YNbK6NTSpKEEC3QfFuBNgI29MVqmcSrldD6ldVKTNgynl1CCekSPczieoJ1TW28pHkVe/xFXnUxDAmdJ3gaF1TYGBIZdwSI6YzieaqKwp/mIuWbYMqtpEwIMa5IBuI7sJz2eLiQqgEajps63uCQfhkSAZi0Hrik2fZmuQxsYI3joe479LYQ2jeUuVdzGb19tgoj0gdD6AyZ6nc4kr5GsKWt6YFDUoDmmE1HVACsQGJMQQp27DFXJzF+WD+WJj0uJI6bYv5/gj16pZGqVzaDfUZnTKksQZF+k9euDBa0wVhk6KhkeHAVTSqHQRIkgkdDJ0gkoReRtE3x7Uy6NTCnUKyvpKkymmLMGgyZ6yLRviepk3UoWLrUpE7g6tOqVGmAZViQDOxjaMQZvjEuGVedQdcdSfzFRyrAMQJw2CTIQ5TCLcOpGAkws6SQxgkA3YAwxG8x0G04MZbOKlXVJFKkhgIYDqbBQdz5jfESMJ+Xzg3JYAgIHF4W0hhbYf94Is9arpSkFJHNMQAiWBI2HM/SRYYe0QlObzTBQ4vXrNLkebXc0goAGikGgKIi5YyT2QDoMFKQDj7rTbRRRdVaoOrbEmNyTAAwr8OzAV9NRx5iSZncnUekbkgfPB2jULJoQwDUkz3+FfQwSTPYTgglmNEXyHHUCM7aKWVUPTRTu5sJAPxN0Mz8UXJwh+N/HGaVjl6Dfd6aCIpzqKiQNTm+xO0fPfF7jVY1kRUWVNUKlvhpLKgn1ZiT6knEee8ILmc09WpUCU5Cix1NFmgG9jIkQLfTwIlehQ8KVvKyxZzrq03YyTqOoEi5udwfWTih4h8OebR85EippLkLJDAEhh6n8wPuMPWXyuUR0ZVeoaACrMKAALKAJJ+uG4+WQB5CMAisAAd2MQPQD+nTGAQZC0m0L554CunSWdadOoxBZgSoYKwGoAG3ODscNHDM7kaCKDT+9PJ0M4Ohmi9QU4kxcDWRFzAJJw5eIOC8IqVTl2ptl6jEHVTSFLdLAR89J98JFLwsUqPTy5arzR5pUKAv6ZbVF5mB7xgalzrdNZTDgilOrma4HnVWCuOSkGAVrEjkWFVAdNyDYEncDEuQzVKqCqAwGZazkBiFNwE1NpVIALNvDC42NLPcEq01M1lq5mrAYQ2oU7EJMAKCRzE/ELbTOVeC1snTpmE5WVgCVZ2qkyxK9rABRMWJM4mdQdErd4CEUqDQU0+X5hU+aweFUSSBCkm+m46qMZmeHOiFRURg0n/ADCIN4EEBpu0SPze8l+LcMJ1PehTR1UM0gsW1MxAMEhYtMnmWewG56kAwALajGuooJholtNwXeLlpvtOMBK8so0HZGo19ZK09aCRywAZExIK7rvEROMqZI0GgstlCsoK3BHRhykMALid72N9cmlJXPnLVrQRdiKfTVGrWSDa53iBInEdRFYFUpaEHNu0rNxebyNhG1/XGb9FoVjIVV5S0UxDMGixGoArc2M7N0kA2NpaNGkdNMr5SaWk/EWYgST2LHSkWjvbAnOIaai4IYWg6gBqINzaZUbYhHEmUqT1O3Q/vIt1xvhk3aikbpr4xUSgpooxd2P473HMDqCraQokSepFrAYDV+JyacgMEBAjoJJiO5Ykk+oxAvE6mZdtY1EmdHMNT/DCBSJOwA7ADBTKeHijpPMqwzwdQZtQVwkbhSoUt326EiWhg4l4GbBWjnlqUlCUSpZmqFVLTMkhluZt0sDC2BGNuEvXZ6tEhwEJqLECYMc0dydx1tOIMkzFUYtGpig0gEAESrLcEaXp/DuDFiCJvrxBFqIVN6gZ2W8qxLKxUbjUdx3IOJ3zcAIwgVTg+dBIpUHqJ+V0UEEG++89CDsQR0xmHnI8Vy3lr5lapTfSNSqhInvZDv8AFv1xmPfMP/4HoUFuaSMnlqB1hnJE2UKGYg7sGkAgDcCSQdo23z3hqkU1UDWWip0+aNLLqk2ZVA0+kmTuJmBdyCZUUqbNSTyiCHVTzisl7WJQxzWOkruDBxLnOKU8vR+85Z3LU5DUnKkFWlR5iGVZdhKmYNwCJxSHHNAlLOkrm3EyaeYISqKvlNC1ACAdJmYN9++GbhvHFDC0B6ZF4AkGVnbYFl+mE1jPvi5kKhLBLkERABPWdhvjrvYCB0U7HkEroPCOLAqxLUhTpkMVNJSTPQNpOuZPxG03gQcU889BuemHQMx1gadJabxzalkRY+09DRr8N0aFWkVqgE1OaQ0CdQESh0iSskQJttjVXgGQFJ3gxbe469+3pjlOaM0tKsBO6sJQERTSVaSC14IEm5FoH9xiiy09erSQJ/VJHqDp2meuGGvkatOmCx+LcCCDYQZkydJ3gED2wAzGWOqFHWACCJI9TygntPvGMpuzE3WkInw7iKhlOhKygSELaeYXAkCZMR8zg+/iym/K+ToLqaJLPJ6GXBB+X9lNNaoSPNVoAMSQGBHRtoht5GN+I5shCpc6OkFTBA6AExuRj3h3ELDdTeMs4lLMeVSVVBALkFyQCLKjMxlGEMCLnYxcYC06w7gMux/UDtgXmeV4mQvw3xZydIsqgb6tI+e30P8AIx0RTDWhCC6broHhPw2KtIV2OhahZVB+GFWatVh1CDlA6sYwby3DaBbTSV8ugTU7SGfy9UKBb4nboO1rYlNZHVKOXb8MaMshE/ApDVah/wDeqQZIuKZxPkqK1VLFlRC/mtO/loCKSie1NWNp+KcKLQU8GAZ29zp6D7r3K+D0qMVo6SiiW0cjsSsrTltW4uWPQ97YGca4d5FFj/lqDoRDbW8TdkPMqzcjewnBTLZgFBVmGh8yygzLOxVEEdiEWP8AURiv4u4TWVKTux8rLKFdi/M5aGquoixDEQ0SQu1sCWWWkw6LcvPf8eaSaeadogmnVSwC9+nKLQcHvCmc+JKvQxBMt1lPVQx1Anox7TgXxqrRFYjLh0FNYqMx1M1NjaoveAytPUEdsQ5Gs2XzHMTqUhakfmQwVcE+4v8ApdfXG5SEp2V4AG/uNl0vLZzS0UFUWswXUbxuelsMqVcwDzyBqAgAWULf5lto6YVEq1Cq6GFNAJnUFA6xJuxt/c4INnmJ8tagercOwkimsAsx3lhsFjf54MGFMGZjAWnHeNVDNNQvmCS1RFnykMhQs71WHWwUXwAbN+UBRy8nWoIRgNKKN3a0ydx3kEzYFmzWfKAUQPNZoVXEkqCN6to1WJ7H98BOL8KGUQyWYuZNWR+K3QKBdSD0v3vhLgdVfSywBH0H/R5noOX7KrUKNNKWukSzP8Sf+R6m5g7Ml9uk2vvD900zWd/xBbVuqidOhb8rSetzHaSYV8xKnmH8OovxEbUUBgIt5nv1YnT1YmfiXHnNTSsHNXKIzACmumS1Q/D5pVbD8u1oGBgjTv6rHlomTPM8zyHTr+kqeJc+6sW1fjAyR8XloD8A6aurHeRFr4oZakXHn60SGAJb8wjUSwAIIAgGZJ1AQcZxOjTp66qq+hqhNNW38s3BJ/NJOnVvv1OI+MFqXl0mqKywBUCEaGBqM1MkjfUmlr329cMLDFlO54N00UMr5p5QA1QNVNSsLqukuCqknSoULZmmGWZuMAuIZRhXFBOeQziTqHw6ot8TGIIFptNsFKviQGKVNVY1XX7ww/OxIXy1gyKSkRE82kkwCMBeIVgKZrBoqvVqsADtRU6FG27EsB6UxiVtNwPeqzMoDlpPNPKBc7Rv2gW9+uLtPhhqaWMF3UsSIWF0Er0hZgdNhfB7LKlSm7KNZ8pqjctmK0wskCOXUWee6YJZ3O068N5ZprSfyGUGd1ZVMHrKsIHYd8LdUdsiCgyvh6ll6LKNK1BUSklUjmIej5lTcxKi0i+95IgtwelOVp0lImr94chST+HTZhTN43YAWAmB2wD8U8edquXXSnlpUqum91NQoHIEREQAfWbYv5biyU2pKtI6qVCqmsTzjU8teIh9QIFxrbsMC6IzG/d/ssk6IXl6uX0BOUPUABKRyMAqhuboWJBggxtYGYs+wNenaIjWAJ5ihIBBspamLjbUJkEEYpcaySitTorzalQg6dPKyhSq3kwVMz2necVaAdKaVrFiCCWO+kgS03MHS09YI7z4MFjKLddgyj5OnTRatMF9KliCIkgH9XrjMc/qeI6jEs7ZYMTcMQpn2KGPrtj3GZqgsAPRKyBIVDPGm+hho1frFiCpiZtsSJ/7x5xniQan5fMOaUioCgtDArBJtEMTPcnpBWqlzoNRoBseZh0npbbcduuBeXoa3VSQNRuTNu5sCT8gfTHXZTE5ilOdstaOXZjAF9ht1x0vw14SfK5c1/PpLVdYKQdQUzqW4IYG3QXAIMQ2K3hjhGUNMuNSs1PyySwZRUaBuL6KgBg7qSw/LgwlI+WuiXdY/TLKjamBCzERqt0MxBjEeKxc8A0TKdLdBslly1RJ6rpc2hWnQjQItzBTF/in1p1smdIYU7A+W6z8LxIk7flaCe5GDIrU3LIpB1WkCBccjgKZBBOkxaCNwLxU9SpVptdqgVSsEcysCG/1EhTfc6j3OJQ+90+Dsqdeu4BdGAUASCJG4kEdYbbpa0xgRVoqRysdROwI2G8gxeb4vXqBoboNKm88xjVF4AnYH8sC+IamXAaOsSBYkn1kxJI2N/rOHMGVY5VqjNABXU02JBDHppY3HzO2CFTN5YIVr5asTYctRVYHc8tRWDdrgYkp8PbR5yklKnLA/KdhM/lIvO2+3XyrkGYCQTaxPYbj19txGHNLTdYQUmZskHZgAZGoCfqBGLPDM4fNZzvGq1uYEQYAgXvhtpcALrBWQeh9v+cL/E+BigzEGAUkAxYyLb3tisVGuGVZxAidEy8P4s1LKEzfSYU93EAiINpm3bFrPZ4plF2VqiimCqmdNtQkACwAk9mvvhZzXE1+7U0VwSWEwdgB/ucWs7VJr0Kc6pOoXsDMWjay4AshOFS89ZTHxPia0KKIsy2lyTv5aKXHSDLQf/jipmc7/lV6Z8wAF0DXDUjarSbuUJIPUqx7YXvFGdJdlt+HS0225o77WIFu2KHAePGkPLYkIW1KQJ0PtIvcMOVh1GCDDEhLc8GGnf35poroKdTzKILimNSK4LFqDGCrR8Wgk02joT2wXyPAqbVR95qtSSnS5ZSWqUCohGXfUmoobEwFgcs4E5bidIIrUjTpMh1BtWzWmGZo0ED4d+47y1+PO2lsurGoJIrFmOljYkMTEAWAUCwEyROFlx0hERuTr7jfzV/PcQhtAALqoVC+6qFHO0/Cd5BGqbnG/DOMNl48tjIYt61ahEX73Jj9Mz8RwDy+fXLghSa1d5Vxvvv8r95xYyGZp5ZDXrnzK86VpzAUdwIv7yAPXAC2idw6HTfqf4Cc8nX+7g5io+iszA1GgMpBkld5Mz0HSJgSbvBs5rbz6qyn5UB5qKBSTUMmRO+9pJ7YVaQqVUGaz5FKivwUxyydwWG5PYfEfQYqjidTNWpqyZdT8R6i/wC2/KN7T3xskLIDgTN9zsByCv8AiDjVPKkuhWoSoagCdpkebUHXRMKuxJJ6EYRsmSwq63AuzrNyzEjUJ7sJg/74teLHl6bncr06oDpi1rTP1wLyzFWB/TJHq0239BhjQMsrm1i+o+Giw0C6hwLwDSq5d1q1WPlxpCCDzDVEmbajIMb32jEnjf7PUKB6bOSUpoohYjUQgsB8OpUB/TA6SVPh/jeuq1A9RyXESGiJgHb2/nvitxXxHUrRrLkDca2gncEiehvAxOHPmF1fkoZmzD6boW1DyHfy3R2pEmYJBF1a/QgEtv0xr95RkohAS+iGk2PNBXTFjN5vv9DfEOOUqqpVZqj1wIKEaUUaYbTpgcxkyZJ1EHa6lma/lMCDzgs49QxtcWBETf1w/LmPVRPBZcp94fnQaBrOyUUap5EA7I2lApj8q0kY37g7nFPh3iRjm63lOIrV6kCAbNWZwb97X6emEXM8ZqOIYkiS0dAzbmPfEQz1gItuf+IxnynCQhZXymV0yvkhUamEQs9Kj5RUEMrVIIJDzDNqbXpF4v0MS8UWulFHqksodxTtdhUUGo0kfCT+qCSzwN4KeGm0Uko1KoXNVrksB+DTJWVctvUdRBmSBIiZBKcRquPLy+mmmvTOWsQaQcL+GwHXT8HxEXiTicUrcSbEx6+XNIudrtVSjUKsqU1FEMAvOyglgAZMCQSw/VHUHHuW8M+bWcZg+XSosA02ljcIezdWMWAYm8Sz8e4TRNNK1Ji40aKNDQU0EE620nm0q2pouS3UxjTgIeqiBFhBqWiTu9SPxark30AGXMxGhd9nNphtgtsRPPT8nv2QM+Hqgt5eqOoe3y9Ok/zjMMlOrwykPL+8VzpkEjXBM3YRaCZPzxmNXsnQ+i57m+FUtRameR7rAjpMf6SPSR6nfFjhfhmnVOmR5mnXTKNDlrSml7M1iVgrNwSCVwOqKxTlcEgk2JjfcjoSLEiQS24gYNcE4wSrUfLasiyyfrpHrcCWp3HaNxpO+VnkNGQ6KZrb3UfC1pmrNCarH/MF1bVuXVZsdzHcRecT5mpWoV2VgUYEkybEbgjYwQZ6b48zGXp1KoY/g1WipJsCTsZk6lZpBk72JG2IsyzBgC7SsiCvwiSQqAmSssTBMj1xCSHn89wqWcOq3o8TpmADpgjoP9RImNQBk95MSIAi3RyhqUfO1guY0qGE2JJMHeASQARaT3wKr5NWiVBR+WRuJUmRq/MIMSTNpwzjg9NzlwSCmZCuBCiH/PcRJD6m1H8pYYCplaAVo5Je4xww0IZXcBxzSOZSOXzEgyQpkOm47XtvUq1KRCZhFZGMKzNYnQhIDDYQ6sDsQVscOfEjSGT01DzgwCILpUWUnYfiAgAgiHXULi+E7xA4rUFqJtlyUdBsuvZlH6GIDL2ll6CTpOLwA4dPwhNtEUyJPLTCd9QB5WQgKRBNjyoQV6ibRdgy/ACCdHMARBt1gQT3uLSd8KnBuPhFXXBWfh6xbvuLQesifdp4P48UCCsxFwN409jN4m95OKG0+ayTsrP+C1j06COxB9fbv39cKfG+Bka1qgg7RYmSDHaflth6bx4jLpVdIIIkk2BPoJMD+mAXF+Miu89SSYhTuPqNp+fS2GtaAbISXbriNWmQxB6Ej6Wx7SY9O++23bti1naoNd2W6mozCwBjUeg9O2IKIOwuO0j+MdGbJURdS01Z5GqZBJkwYUTeTewt32HbHgy4AuYk2639+23rcY9pUiTA6kAWG/z2xYbLO+mkoLNr0qLAliAIiTB+Gb98Lm8IOq04PkvvGYp0zME3iLIAWb/6g4e6vAK9ZtFACnRFp29IndjHbviTgPhmnlJZir1ohxMeWv5hIkBibRvBuBsSFfhFfNqt/JUGy3ACwNOkTaLiT2nCXODiEYELfhXhnK5eotNqwerU5dJYEzEnlUkC/wCoztiTL8CotUEZfSJqK7mNauhgGCYIboQTsbWxtSzXC8gqkFa9cHcfiHV1N4pJe1pOC54jVzQ//X00kZARVMl1qCCFg9IsSi2k3x5zRKwOMIA/AaKhavEa7VCtlVy2n2RAdTmTPRe+KHEONMUY1ENKkwXykgB2CsDIUWRLb7dBN8HvEmZyGWrmtU018yUB0/EAwUBQVNknu0kRYDCC+bNes1WuzMWuSIJPYCTAH1jscA+IVeGoOquk6L2rnWd9WlRy6QNIIC+k/wA4J0sm2hSNKkjmLUoIuY0xTII0wdW++0YN+GPDtOqCWoMBYqWcmRB6Qtj3w9ZLgy07hdM9ZMfzbEjn8l03VKVHhDb+X7XNsvTarXARwqwNRcgIYHMxUyom50jFXiHB+ZnSmy0ix0Egxpm1z6Y6pU4HTDmpoWSCD2IIgyNj3+QwpZijVoZry6bMRqCqpJKspOxGxF4+uFEkBX4arTquIYNBod+d/RJD5DEOY4SdMshg7Eg/scPtPg2ipVq6D5Sa9BIkatksbsAf3AwKoowclidRBguZGru02I3F7Xk7Y8KjgqH0adYHIAe9PLdc2zvCSkkSR+4wW4FkBl2FWsAai3ppPwt0epa0G4Q3JidoLLxLKwgL09J1aSQum4EgrHKZG4jcAggGML+ZBpiAQUJvaSD7dD6398Xtrue2F87iME2kc4Fvt/StGuXbWxm+rm6nfU3f+u3uT/xcNTPmDzHeTqZjqWCII6CI/cjC8ag02MDu0SfUD/fG1OuHEL0JOrqbbAfm2sLAXwsgpWdp71+vToE2083Vy9YVKmpqphwd/NSJg9VCxM9I9MBPEPjurW10qTAeYIqOg08lyaNO/wDlkmSbFzvI3AZjNvUhFkaiFJJudok9B6CwwNq0XUm0bqdvUHFFNkaqWtVnTzP8DkEw8J8ZVKVFaf3vMU9MgIqyAJMQSe2MwqFP7t/vjMONFp7CnzlNWYqNPLzAR+IigzIsZmxPVTcdb49yykIahdlKggBWKtJHr+XvG8RaQceUq7n8zoJksWNj8r+g0jBbgfAxWLtUfQqqSAfzuOlt4U6yelh1xz3EAKlCUzDgrr1kKJBi4BmYHXUY+U4P5HLO6RUIgVIhgOUgLAaxsxBuBYgzucUKuco0XVWIdSUJE30gHXczBbWRIuNI7Y8qeN633d1Wp8eloMagylYM76gKcTvB9cCWl8QIRCdkQ8QcEWnVIpOlR6a63UG2kEkQTd4CrU0iSQ3pgv4fqpVyeVLNpFLNaDEDkekxVl6b29f55lmc+7MzgxBEEWIiACI2gAe2DPAM8ZZaxik4LVDFgwY6WgWmQVgC4ntgn4cine6e1k6d3RDxVxeoMwtaQKtN9BgQG0lgxbuSYJ6HfA7jfEqfml6ZVg0jTJjSy7GOqkkfJe2K3HK2vQeyAOdQ+KSJg8wJKzfoRtOB1Si4RSw5SDp+vQTsTf5nDqVIQPRbk1kKbL5lqdtg4i4tB3b9on3xbyGdItf53/uf6YGU6hPxbAQPT2/v1xtldZJ0npJJPb+4w8tRv4gMuuyZqPEDO/tsTPp64h4lxrRSYAmWUgbdjJ+U/vihl886Zd2UkOHGsjfQUPlj/wBTUB1eqr6Yp8QYPRp1GnWxdbxcLogt6wxX10ieuPBl1KdOLVDaCBmAOxtbp6+tsO+Rq/d2XyX1NUBVXFZqbKw35VIIEEctRepg74RkTUdx89vbDH4WNFqy083JVoCVAzcjTbUFMsh+FoggXU2g5XbI1U4ciQ8OPqLHXVDyWAJUTHKSWVlbSSZUi0G9wcQcHzTVeI02rOQw5SfhKaaZRTygRpt2O/XElQ6axRqIAB1BQagBWLMGPPoKCR6Ge+Lvh4N98apUTSgpw8SSBUHIeaSYABBMzpjriZhP+3JHAOiYs5lTQ0zRLNKjVOpp0iHCqIKAC1yCSCT0FOtmwaFVM46LrKPzOPMDKLiAYhrwOmo2wzs9TL0ixNOrREFBcBlaBKEXQjsDPW98Ba3A+GZwyWFGoTJFQBfcConKZN5dCcNAlY+AlFPEuWoXo0A7fqqGY+u2KvEfG2drroNQqnZVIiJ2PxdekYZeLfZNXpKalArVQRGwa4GxBZTc7yNibWlKr61JU8pBIIIIP9/PphwypTi9e0E7ySbknefXBPK08VKFPBnhTldTLZlAIPUDUJI9Y/acRVHSvrcLSFJoCbPBFQJVHLJcxMm3yFm+fpt16pTKusqDp9R/e0f305bwetqqI8CYDNaBYkE27x9TjrGVRhTAi5AHT9In1thmCZmJJ2XP+NQHtcLSPZQ16Ubgz6Hf98DBwmkXLeWNTHUSRJNo3MwPQRgtWm0nbp/T+z0xVaCLgG87T/wP+MdIsHJcRr3DQrKOQ7wQT1/brBHyxX4p4fWurBSkiwDIIB6+vzwSSQJ7dJ69pxPWrppDWbeANzAkxiOrQZqjbWexwLdQuKeJvD9XLnS4On8p/L8u2FDPUQQQcdS8Y8cBaZDJMVKTWmbyOu3UWHzxzXiRXW2idMyJ3A7H1G3yxAwZXWX1XiPr0R4rbkd+al4RwRUoF66BNYDU6huLGCTE8huDIMEdOtrxBwZq6feqegVQQldV+GRGmqIGzjTsN5jfEfBvGr5ZDSZfOomdVJ7i9ppnemY6wb9D0t5ComYFSjlFJDoYV20sCpkAgWHLqURym3wmwx5ex2fb7L5pzQCW8knVLzvBAJEbsJ2j1xXrAaj1kkkDvNv2/rgpncpLOApAnY7j0Pz/AIxQzNEq19yAQB2IkfOIOLKbgdElzVAEH/8AmD6yf98ZjDk2H5T9MZh0jmlQeSOU6ssi6ZVTrIi+kHWS3uJJPRR623z3iK9XQx/GJDyBKoDOhew1deuBVbN1NLOCSCRqbreZF+hiLjoMD/MgD1/j/rCm0QbldTI1lnBSlix7d+sXv/TEOjc9zY7D+4OPFqkG1sb5SNQLHlBk/L0vvt88URCyWuICkokCJWQvvc7ycSpIgWh+bceo+V5se3bFV6haSTdjJn+/XHge0bf17YwhMbUgwEW+9LCaqevQ0w2xFyQwgE83NBPcYgVtaVDUYFhBkySx1AAC0THNHacV6VRgZBuuxmJ3HvEftbE9NnIg8+5Iidrm8dO4PXARCpDg4ye9lGfL8sCSXDQBAiPXqPaDv0xTatc/scZVeYuQI2JJj2+eNUpztJ/v1w0ADVc+pUJMBO32f+HkzGp6tRtB5GpqslkMSST0HxCNigNoE9Nzv2VZA5UwtRvKQ6Zc7amc7dTJufTHIPDmbzNAN5bBVPMwBXVFr/qAsDbaAcG+K+MsxWVlZzpbcamO8TvtsLbWGIqpdmKfSw5qCc0epSLWoNSqvT6qxUweoJHTfbBDJhbatdiZ0lZIPuJnpt2xC2QEkjr6nGwpQPhU+8/7x+2KC4OCifh6jdArQrEESAVA0jrb11Cxwz+EM3OqtV1vTb8F1nmCAArB9LEf+pwnVqcC15tY+nUH+/phi8NeIaVA6XmpScaXBmf9LBoEFSZEDCy20hTslrocnym1TKU/NonzqLEyYldERDLuGBsT/wAjFUHheaganyjn505677f/AFGJnp1qAWvlG86iF5o5pXf8RZvaBI7dNsVKVXh+dIXScnVmQRdG6mR+Xv0jvjWJ1USmvIcDq0KKLl6qOoZyzAghkMwoBlZmLgiL45X4wbzKmtqemopAfT366h3n+cdIbhuZps9TLsp8wIq6DK/HLsR+aB3mZPUAYWvG1E/ipUXU5Mq0QYERMWO22MfsUzDRcHu6Sxi3leSHJK9o+I+3p0k298UKNSROLOceXb3P06ftGJl9X/kLI3l+NlniyKxAgbATae8b461S4iVUR0ETJBiYEb7AfO2OAGqRjoHDfFC1GIpvdwTpIbkgTeRpVREage2K8LDSeq43xSXNYGiwn+E/1uJyCb2vuduv/fvirmPECU0LsbbR3aLR/thVp8XWmrVHrqB8J+IjUQYkx6bgGcJ/GPEJq1SQzFFss2HqQvST89pxTWqZW21XPwWHbVqQ/wDx7snQcfcmS20sALAMettzMXPbEOY49VddBYuALCJIEjYxPQdcJuU4oJKsQAyxJ6GQQfaRHscWcySqoHsCNZuCXJ2ChSbRadrsb2GOKWPOpX1RdhmGzRO1u95XnE89JOAdepjfPZlyxZwQWM3B6n1xReph1OnlSq+IzonwnhArhpcCBZT+ZoJAHYkKRPfSOuLvD+DNl6gqoHIEOrQQVtqVgR6XgiCAQQRsO4bVIBUyVcTsLFb/ADlSfp6nDmM5pFbLywotSKUZUyWplXSesmXU9OnTCqj3AxNl848AvJ6oH4iragazVSesXhiQEZVIFiN4No22grVKm1R9KjnIgABmZiBssAyTHYe4wUr8QIQUhJYvqYHYMDygDv672jpiQZSolbSA3IwVmUQQQYluXlED97mcHS4GwlvF9UHq8NzCkq9Eqw3DIQ3zm/1xmGHOcHpeY0XBMy1Mg3vfRTZfoxx5g/mAg8MpQztVLBRIAF7iW3YnfqY32AxBVpCBBkmbCbDpv1P7YjG9se6cdECFS5+eZC2oUGYgAEk7AC+PGm9vfG9MmRadrfwPbpiwuV1AhTNi2n/SASY9gP2xhde61lOW2VZefdgN9597aQTc+mL54fSWm1Ra2vSQABTYAsbxqaIgA9LxgdXpaTvI7if7/wCsbtmG0hCTEliP9RtP07+vc40idFjXZTxC6yq6yQrGATBYQSJtYTBje+IWqdv7OPalITadutveL9/7GJsrl5ONkASl8bzlW9HKzvglQyXpiXKZfBzJZCcQVa0LvYTAh2qg4LwguzBQSxpvpA3JKwQO50lrdYxI3DEpmGBdhYgNCg9pglu0iB2nfDFwfhoFanNuYQex2B+sY8qNVWxdwRY8xn+ZxMavDK6LcI0VC0ch05oDmeDL5YqAFJaArGZETqUwDA2M9xc3ivk+DmpUVFUtqYCBvBN/b3ODbUyzSZZj3kk/1OOj8J4MlOigQRqQEnqSR/P8dIwyjNV1tlNjyzCUxIkn7LjnFuBilVenuATpPdeh+m/rOAuYyJQgKLH+P+sdR8fZFV8o/nOoR/otE/8AyJ/fCJnaUrGDLyx+VRnCNxWHFSIP4VPg/ietkqwNE7GWUk6T7diZ3/kY6dwDxJw3OVRWhctmVDWYqFeZU3sGkdtLe+OKZpCGvPvh+8A+FwUOarfCAdIiTtMgR8RBtAsL7kRWYAlfNEPach2T9w/gdSk4dDrC+YXeiygsxadjFxsAZ+U4GcSq13oMMxRJY3VmGkxNptZunT2x7/hz+YtfL5g/dtGoAGAGAi8W3J+kHFej4vrZjWiBalOmIZ2AOomQLCCZPzgEnoMBNkTDDgQua1k8uo9M9Dad4Nx+2PPOxY8Xj8bzkWFB8slSWWR2JM/K/oTgOuYBxhpzddihjYGU7IhM4ucJzvk1NRBIKsjARMMItPXrgTSzGLqMDhZlhVwLKzcpRLifFEamadMMdRBLMALAyAACdzBJ9MCNJxaEYxlGBNQnVEzCtpiGqsDiwucqAQHcAdAx/a9sQO4GI2r425WHKNVO7k02kkwQRed5B9umKUEmBcnbG33sqbHcQbAyPUG2I1dtQZpsbkWIi9jsPT2wwNgLn1qoFgizFBUTyiAhTUJjrO89dJK4IcbzlgSZZwzOACGQ7rB+G6kG3a8YrZvKjSlhZZsIsWsFBMlZM9wSR0xDUzPOGA1rKjQZ540yoi42iRcD3xLAcQVHMArTh1c0nYwwK9QSDJ6g7A6Jj3xLwVXUtVCg6ALsX0qGO8KdRgzckCSJ3GIaSVKxJVQLyQCfQACd4JjqRJ9cSuoZmp6GWpTk+WAQJkzq1HUTE/CTMDBnceqUmNvEefJJXMqVm0XHyJEx74zCW1YydMATYSTHpPXGY94R5oZHJC3AO0xAuYkmB67DYf3Gqkgdx7/3GPRl20h91kr7ECYI6SNvY9serQJEiLeox0bIw+TZT0CSGhZ1Age9mt2NsQmlD6WmBYkXMx023b+esYYPDnAhXdFGoMzx6Fb3FweoHazXwY8Z/ZrVoMauXLV6JhhIGtRHWAJHsPliY4im1+UmEdRxc0RqkhqzcpkhekbBoEkAbGwJxY4LkhWzNJHaBUqKGY3iXEkyRNiTvi1wDhmt6j1JWlSUvUOmbDZQDaSSI98e5nLimaVeiGRGYlZMlWU3hgB6dO+GGoJyhLzOcJKHNTOkBhAYagfr/cdPS+LeWXvviq1fUdvn/wAC2L2TpliAoJPYAk/tjHkwrMJcyUa4bRBIkwO/bD5kOAgj8JxUi9hBPsCZPtAPvhR8N5E1awp3BIPSbhSRI6CRHzw28IpMyuw/8YDEdd4P0645zxJuJX02bLT4HQRE8r6dyiI4I2hzBGgAkEEW6/TtipxenNBajJLMYFRT+kwQ4i7R1m474fqPEddNCrKw07kxJAvaPqMValKkKbKKY3LBQJGrv7gxHsMWDCCLHZcIfE3teC9twefqPX8Jd8I8LNJWarTKsTuRssftfp7Ya9K6gpaBvFrzMewgE/8AeNfOXy59PY/Q3/bFNMk4cEqkKQdSjcF5Nttz+wjCWty6KOtV+Ye6o8wUN8X+HPPXVTALr1mNS3tfqD/OOU8VyrU2KupVhuCIOO6cVzY0iPna/wC/X/bCB4rzGVIU5gFmF1C2Yj1ueX6emDNARmmD1V2Bx9QMFEiRtGo/S5Nn6Mg+mOm8Ezi5hadCnC0tAcEEqQ6i5HXUCYA9MInGc15js4UKDAAAAAAAA2AE27YKeFuJ1APKgE/EqMoYH1UMPW4EHDBdttlHjKbRUGa0+66dRqN5iU6WkqiiVdSVdTZoMWdSQdoMm/cTxrhapl3XKUwGJ5gpjSWsdPUnaw+EG1hbMrxKmBNQ0kckTHmoZvuBU/p1wR++wH1U0kST+M4LQsyLEkxf9+uPBy57mRoVzTxtooUVygjWeZzIsZnYfTCGFI2x3vP8XyaLTOYyastQTMrUOkaf1JMxFpG574gXIeH6oGqiye6Efum1+0fvihhICQdVw9K+LCZrscdizX2ZcJqhDSqVKfmt+HGq5g8sNMX79sAuIfYxTZQ+WzlNp21wATNhIgTbtYg79MJadU9lao3S658vEDjc8Rwzr9mOYyxqHNLqp6YVqbSZJgFQQJIMGO0/IfxHhdAsfKRqevSyjVq0CBI2E82og9iB64S51MOhVNxdWEEbME9D/wATH0m2NqakkapCmYI626fPBw5Xy1elAOpACYuYcNI7GTBHv3xTq0NIWRAAE9Df5WBifngRVB0QuqPOpVJMnfudxOxBt9YxfWnylVkhkJIA2vqt3iAZHQkYmfLAKh1fGJ2NoYrF4B77xtJGJOHK1Tq0imQAImBPsSL33tJO0BbqkiUA1UyVAyXI0J3MNMASNy3/AKz/AMVHIuySObkHYd57ib/L5GeD8PUAO9PTUQHSzvpViNhBGraSCLSBNpwYyv2d1q2U89DFRmLKhMN5dtJUi4NjYgyI9zMajWG6ZBIlA1yAbLK7HMFgxpwpKAfm5XKMkk209f4EvSJQH76Sw5fKcVA1vc6D8m+WPc3wfM0C/MX8q7aTcCd2UgOB0kiPXET1jmV1KhLKDrKQA1gdRUTBA3Ox3gXmlogSDbvmkOMlVjmqnUoT3amhPzJQk4zEP3cj9Q9jjMO4eiG68yXFfJr+YiI4FgriVKxpIYW1AqSD1vMg494fl/NdmI5Rcgbeg+WPMvRfSVJAUkMZFzYgT1j0mMGeDUiis1O4gglog26CD0649VeGtMap4ZomfwJlZzEouorTJhZJ1Ecvzmfph+z+c1U6ASxPKw6goYZfSDhV+z3K5hqTVaRooDZWOsGTZjIaGtAuDuNoxe4txMUSKVSmiPpa9OCpLSJgHlb0vMY4WIaHkgapzDD5VLKcMXSTTUA1IDGFtNQ2Ji4B6dfbZQ43whxkqNJAzKrtVJi+lwoAIG55Zt6Hrhwy1QFCNSsDUB3ExIBkEyB/ucHeF1Kb0EHlqzEme1uo6RaBvYDBMrOpXTXNYSc1/ouB6YwQ4fXZWBRip7qSD9Rhu8YZCgDU1rDC4YWbaYP6o2vhHyGag47FOr4zMwCcKIw7mgkEG/8Aa6DwHxS1MaKruQdmLEx6HqV/j64fMpngB5gCgtEuIhoHUjf9/njk+RynmVEViU1iVOnULjl26Tuel+2GThFN6FBlDqzl9UC6qum5JMXMdB0GDpVS0cS9jmUpzUzc7c04nPHTyKigSYmDJ3jT39I6Yio8ZYvDHSYkAkCfbft2+uFCjxCqrENKq3KKhkjWV1KJ2kjb3xvl+JkalqwSkb7jmgAk+v8AG+POr2sIUkO3T9Vz+goxVarltIUKoYkiRG5aADt3GJcv4tWsSAdAXbrqPv6bxHTphE88VaiyBG3WQCSZBBFxJMneB2xlPiBXSvxAcgBHwgmLRB3JMm+3bExeTeUQZSLIji772TtmOKKT8RI9uvuLf9dccp46x8+qCSSHYSTJsSBfrbFivx2oiAB6gqtzEhuQKZhdJkMSIYkk7gdMD89mjUOpgoMQSBEx1I2mLW7Y9UfLQCbrq4Cg6i5ztiEFzzQDiEcRKgAkSplGBhlP0gjpi02SevVWlTBJJE72EgFmjZRNz0wa4D4TRzR+8p5SFnLBhpZ1BUfFuFm0j1g4oZUbTZmcuT8RmpVyt2TFwLxBm/J8wBqlNlgakD32iRcXBkH/AGwU4fx0to1ZegSxK/BpPKDc363GLf2fUKdLI1VpHSVNQ6tJAYKh0uR3h4PqB1GNOBZvMklKsS7kB3XULU9TQB11QsbT62xMcQ0FTZSQZVscQIp0Ky5Kk/mfCFtpMSRdT0G+3Li3Q4pl10+ZkkCuZBXy26rJIgECW/Y2tjwZ5kSKlGnHK2kqbFhJjoADOPKPimirBfu4C9br1uYEf1GHNrTcEDySCzoiq/c9NFlQgM009KtYlTNhtaRfEFfgWSegKGoinOpbnclry2+5/bFpM5liKZC6dTEoNNgQIJgWBgftjatUyehA/IpJ0gA7iSRYHscMcZ0hCLJfTw1UXV90zSGBGjVYmIgglhHW8i2B+b8L8qPWp+RW1XNMA0m0nUoYBiACVHwx7HBDPcI4bqJ+8NTPwz2I91nb1xZyXDmTLAUM3TqKKgbzGYSVtqpkwwv2PpbCcoI/cp2aVyXitR0qFavKw/DAW4II+In8wjmnqSOmI64BnUS5jSItyKYlQelvSMO/jXw4z0RUZAtVGZRoUaXW5B3gSL2i8iBOObrlgDYs0iSGGnT9SNV/bvheQI8ywZfUwDEpAtIIAXcCNwALk374tNxlqIUUvLYL+YopuDuCLiTs0g7bYizWROjnqIp+ElmLQszA0BjN9RmNvcYNeH/DammGp0zmS7lQQuoKB1CkyNV/iEQLehOc0Nk3XmgkwER8K8FbNEZisCKYgvaNb9FMfHYTJvf1t1HJZxIMnyz0MzP7RhY4ZmKmXAoZmmEVrgEadLGAGtYrEyBEdjhh4pw7SgqRpJgQNpPrjl1pcZj9JjjsoPEnhilmaeuopWsolalIHV7reT7Tjl3ijwBVoEk6ZBEhYAcE2YbKjTvMA7gd+sDjAp0yhlnaNCjcN3/v16TiPJ06NRG84CqY5gyyPdRcz69gNsHTqmlBBQRIuuH0+Gswllef9IDDtYgicZjp2Y8IcNZiRXqID+UMYHoJE4zDvm17KFxWiC7QQDJ9gPW3XDD5ZYU6dIkB20z0gLcehuP5xW8N8JapUp8moO4QX7kA23i5vETjs/EeM8I4MqU0RauZQEKqw1WTuXb8kwN7xYA7Y6ZZ4rrHRHVd4QE7rXhnDDlcvTGkolNAwJES24+eFXP55qlRlKB/NhZN9JuAfeW/bDxms5mc3lcv94prl9ZavmJJijQAbQCW/wDI0qYMfC9hEYziOfp0+GouRoaqmb5KCMIZ5/8AK/UKEHmajtK7SBiM/DXZzBtr5pTa4FyFz3OcIr0KFRw7WbcGJkrHrcEdR88MGU8QrQcs4BpMZGkQUkSARsVg9NsN/EK+W4bk3r5ohyRBG+tjJ0IDv7noJMAW5lks/UhK3l6Kdaxpb6TsoE7gxab9DvhFbDPbSHiRJ2TWVQ5xhCvH1ZXSrmAQVesKSR6LqY/S3zxzxCQcO/iRqC06gC866xBjTzuujTIlSok8vaLbFGqN8sdPBtinASq1Ql106cOzrU6STVITywWQE6uYzAHZgQNW1r9sSvxF2pgpqALE8syBstxcj4hPecJq5xpB1Gw0ib8o6X6X2xvUzjMZYknYeg7CNh7YbUpBy81+6b2zJSmoYFjVDahUkwJADKDZagCmHvZtsEcrXo6SdfloGgeZzWOojUVF2tuABvthMyXFmUAAK0EldUmCd4v3veb3wfymWzNV6QARXb8SmSAVq1FAIUmSmqJGkxeQQJnEtSnpmKqDnOF9Ey5KsNbIeo5SALjcG1jMWkxJ9sFeE8LSskNrWqKoRoW4ptyrUUEXioVkxt9cRcB4N5lelTpCVam6wNQNJSFqQ830q5XSTeAg+KcFvEfigZOsMhw1RUz1WEqVYny5sO91mYuFETJOApsNQ6Q0KZz8h6pA474fzNCoTWpPTVidLMOWB632Ubb4qU6TO5y9JGqVHQMgCHUGC67AdCsj5jDz9qPFKmW4fksjWrebm6jB6j77BpMRMGowVbbKbWxJSVeBcNGYdZ4jmkFKmrEEht49lkM3c6VnbFJwozdFZ/6JNPS+iU/B3DNHnZnM6kp0z5RWIcuQSyAHZig0mdg5PTBzimt8zTqMpIeqXYsTCFqdOacAbUlj6X6jHvCOB5h/JOYqKVpIcxuIqFxqqM0btqdFvuoEb4i4txYlEoAkiCzBTBZ23LMDDQ5LCAbnpaOVWfL4GiEnNDibo5wfN6cnplQrrpbcmatTUTbvTntHfsHXiNQVadNW/OPbcH4j6mT74h49wSpksvSNaslP7yxOhSzFViST+pQpg6R1AvgO2eZXBqKYaND/AArfmYqWEGzddoHbAOw7xYhAHBO2W8Z1lU1fLSqYLEAwRTULpNgTzElQB+mfaxV8clWhskHIEnTtOkEgEqZM29YwG8CcMzVaurinUVTdqjoQhpwLAxzzeB89tnFuG5SozDTTfQ2g8sEMIkHqDcb9xjalWtRAJFtEIZScYJUaeK6BA1ZWuu5BFOw3kqwNrb7Y1fiuQdEmnUK7iUaAYPWYDQNvX1xYHhTKb+Uoi8iR/GJM74aSqBFSqOohtQNrTqBn648Mc87BC6jSmxPfqgvEczkAwDZZiW2Goj22aATa041rVcktKpRNCqqSGYK5Yg2M9dJkCx64g4NkFVl5iXBJh35R1GkTAAUi+8kxsME+KcKyoBdToeZ1A2J9Z5TOAOMfNh9k3waeklL9DxrkmFUUc01Jqrah5isFUwsgbhlMdR3thZ8VcD0q+colKnVvKANOTH4noR+ggXuOowA474QzSVqhSmxWdULBYLE/DOrr2OJqVZqVaiFcrqphQBs0m4YbHmOx7bY6oIsW3UZndDfD/DauaqwkxPM0WvJgnrPrOOwcL4PQpZcKldcvU02EEal25h+kntf98AvBfF6NGmaflpTILDUB+aST8rbb2jYYP5PimWqMlLPU1kE+XVN1Im41L0m/p1xDWql9WCLDRMFmqOp4iTUgzSiqEMk021hgBbUWOrTJ2AOLWX4+tSofIY1EgfhMCTEj8rQ2oXus2UTfF7OeDMoVNSFWmBPIlMiPRtM/XCcvhoOeWaSFt4Gtln0HII7A3AMWumQLOEIhB0RgcTprUY1EqlyCQVQADng/ERIiFAgWnqcWqebomATUT1ZLbTJgm3qCcRZ7wFUen5lFxXTcU6x5x6K8TI726TOKVLgVMUhTdqlKqhLNTrNYgG0ECwIsGhhPa2NdTt3daHNKastw9igPlI3qdzfGYAZnxZRVtLZs5cqApogE6NIAidN9t8ZhwoNjf7Kck8lz3MJTyy6VqmmNiEMu3zWyiek9cGPse8L+bnGrKpWigJLn4tRaQqmOUmDOm4HXmGEzI5U1GAZtCu4SWIlQSJJm9pnoMODfaT904Scjl0qLmGZlFSAIpsxOskGfN0ELHSxm0YtoUwHZXGefVbUcTdOufzDcaz5ytJo4flHH3hhP49UG1IHqg6x6nqhwwJxBMxn6lDL3FBQuYrA/AJkZenGzGNTkbAAbxp5VlPtKp5Pg1PJ5FGTNOWBYgQssSamqwZiCAB+WL/CJK/ZZ4r4flcjXyuZzC0qju7s51cwZFUlWgywjb23vjohwMDmp8pCpcQzzcY4ovl6Wy9F/KoUzOkx8VQgflMTboFHQ4fs3WyfDKbmuimnSSS9QKalVyZC0k6KCd7CT6E4ROF+Pslw+pl6fDqLVcuLVsw4ipUEXVNQUBgSG0iJttM4zjvjHgr5qpmsvTrZnN1IKLUUiklQAKG0vEkR1BAO0YnDRJe7X2HfcJk2ACceF5PheYWlTq5VWrZ1PvVRNBlFHVy0FKak6V2DGSAZOFfwxR4Kc5nc8tIDLZbRTpKULI1QyC6KQdTsYCpvfVA1WoeGPGtHK1M9Vz4au+aGl/LuVChgUksCAQ1iDbT0EYrcP495mYy1VqPkZTLurUsogmYJJfpLzFzdjN4GD8djWArMjiSEZ8b+EOHVa2XyGTy4oZutNUsB/lr5bECrBO7RIEkBSeomxnPs5yTInC8pSFWurK2Zzh3ojcyb8zCy0R0uY+LEf/wCT6H+IGvlMmwDsvn1nAFSoqrp0qCTpgAEKCJKyYvhz4b4gpHIV80F+5ZWWKsVAqNLc9XT+t3JCgySYJmQMMDg4kShuAClei/Dk4gclRy6NSpUvIrVCBzuSgYFgJLKFAJ7ki3WOpmFpO9F1GksGJCCdSsA5/wBRkatXxc/bYZw7xJ57aaVNKOTCFaNNgJmQxZiTNyJZiTqtO4wc4fSINB67qR94uKgEadakOpI3uOs26iRjgYl2eqW6CVbTsJKM+K+Lf4Tw41VGrN1opISAWLEsV1H8wpqTvud/iwO4fmslwHJB6rivna41NBmpUc3iblaYJux3ubkxgt9ofh6pmK2VqCmKtOkKoZCGPM4QI0LzWgmQREb4VOK+B8pRIzubbyBOpgfichRyoCx0mbFjt++OsanhOFJrbAKUDMMxK98EcKevXrcW4gC1RWGhFkwxEJTVAf8AUsKeunrqOCHi/JZelTfiHEvxcy34WXoI0rSJnSiRZ3HxO5kEyANgQdH7ZK33dqGWyvl1aj6cuVuqp3IIlnAvOxJkxEGfiP2j0kTL0MvlPPzVCl/m1BamWRdboQdTFmHxcpk7yYwYc3KQ4ySCSvQZsnXI1sg608u6+Y4oLmahZCopppgGpMeVay09wBtAnCl4ZyeRzbZrPsvk8PoNpphiQG0gFm7hdRnSLktHQjFDgnjHL5fL5s55XzLZzmZqa6RUQqVAJkFV3AMkjm7Ri3lfHGX/AMPqUuI5FkyruPJo0lAAQQyq0MpU6l1apknVMWkB4Dg2QP6WnO0lKVPhdPiOarZ3ny2RptAdpIWkOULT1T+IzfkEhSxttLt4uq0a3DOEjLU9JqVqfk0DcmlobUpi5EadTeu95xBwX7RxSR0zOR8vIPCUqSIpKoQwhkMa1aDJ3noQbBav2r5d+IUGy1JqWX1otSq3+Z5KsPw0VZFGkLEol2G/Yvbkc0wUBJBCbPGv2l5rIHLZSnTo1M5VTU6qG0JJIpqg1SWm1zfTsNQgzwLgD08qmXr1GeufxMxUtpVnbUVkRqYkwOv5jAKgoHiz7Ucgmd+8cOoivmW0h8xUDBVRYlaYccpZeUsALG09DWS+1f7zmnrtRrDKZakSiAAu9cxzNBiApaLwLMbwBldtNwipBHVeZmF2p3zWVPnBU/Cy9FCatVnNz+ldVoUXZzYSBczpWuD5ynmWzOaWqaPD6bkBm0iYCzo1KYQuSe9wN7AX/wDkOmuUr1OI0Hd82WWnQX4fI0gKhMjRJLEndpkDYCNfGtA5EpxDJ/8A6/mKaNClpGkLdEqKGECRO0HqJMGd1PDkiwufZGC9M58YURw6vnEpeVl1QrQeovPWeIRgljoLQFky1zygSQfChTRcvm86GUu6LSpyGLuxUA/DrKAkG5vb55xv7Qsm2TopnMo71mbzKeW0nSsFhSJNlI0QNNz0K4ut9pApUabcSyNRHB10iiK6zcLBYjRUCmPnY9Br20nuZoOXff51uYNKC/abWp/4nqFbyjQpU2dlUlgxd+WRbmpxysdrgbylcdoM+cyw0lS5mDMiakgQcOmdFTP0G05fyMqWNUhp8ytUPUk3Pq7TIsBGKdbJUamey4DqKtEa9EfEJ1AbiLAGQO9sTGq11Vxb3ZaQcoBQMZEnilWgDoWqNYjo4TUD9ZHzxUyfF/JTzYAUsUcEAqKgNtQP5T0O4PUDDWvhyp/iS5mVKghNMnVPlxYRBABDb7A9sUV8Ju1TPUmVVp1ZemSwI+LcQZsD1wTsjxdAC4K5l+KnMM4pMKNNGV6iTN2aQUDCdBcDoYBA2wzrmlrBaq38y5A6N1X6/sRjg/D+NVcrUtuvIw2+EnqNj0kY6V4T8a5djLC3/kXaR+qBs3qLHrGJcVh3gzsmMe2ICf8Ah3EChCo0Sb6tu/y98LHjTxxTINQqCFBWj31bGpO8SCFHoWOwm/4qzVGjT5H1pUUOSLShnSinu8GT0UMccU47xZq1Qsdpt0G3TsABAHQADG4eg+crl4meILc8cebNH/xU/wAjGYDHMHGY6fgN5JWc800jh5q0WenqK0dwxACJruRBlpZxJ3JMxviucvBjTzaQehFwCN+6+v8AtjMZiTMZKoVFm1FTNjAveJP+4xI2VEgVNmEi077R2xmMw42MBL1VrL59KdM05Z6TGGplQqkiYIAYkOJMPM2G4tiKhkmWKiMWRyQJgG28juCRfb+nmMwL+EfVa25R3g9Kz6xLXfoYOmGG+x1KbzsO2LGVqFmlyRBAUwDBVGIAHQD+psYGMxmOc43Ko2V9marUo0qjCaSqosR6jbrpY/SMXvEXG24tmhlgppZbKq34ZI/ErqjABoMBZBUHoJO5EZjMFTquph5HIe6W4AwFb4Uy/dagVFkAU5EAxqZlCGIW0GTeRG0aatXOUa2vQR5mmmoJU/lpkuQemoASe5OMxmJWmcxKbCyr4s4stSpRyuZQ00JK+agZ0TUFA1FOaJsTJjfC7lvMr1kq8SqVMyrg7t8GpVgqu1i6nSIEjGYzFoxNR3CTy9kHhNiUebg5NdWcaKisdTTJtSLnawMmJHoYtJlzGWNNUqr8XlI03lqjaSKlzuGJBB3gH2zGY57XkgSmnWe9VWyueR6NQwmkZaoymGAUS1RhG9yrCekLG04vZPiwq0qilpdnFJZXYsvPq7to1371N7WzGYpdTFzyKCUH474tC5mrpB0oCCp6OuYd0I3kimUM9xFsIOZ0CqzUjKNcC40y/wAJneLXHSPWMxmOpQptaJG8LA0OiVHXQAAjqfQXhbQO07+uOg/Zs5Wv5ZLLpZSYMTrA6ja3Y/1x5jMJxl6J73C0AB1u7LpmdymVrE61LshgRIYGeht19cC8xxihlU0imlJJ/M9TfvFNDe3fGYzElPCsLZMpJqumEvcQ8cZNmDag1Rfh8uk4MzsWqGYP9cUqnj4UqsUKUU2td2DHY+qD05TH85jMPGHpt2XsxKu1PtRJkJSqE7HzKiMB8lpKT/8A1irwvNrWzjOjkBQD5TKDp5RdXgGPTe8YzGY82m1pMCLJlRsN8490f4VkQ2eqVmopASFqK7BtQCJpKm3U3i2N+HZZRncwG84aNRIZ1NOCyrKAcym8X7k4zGYZT4tVM6y4l4kQfe6xAgGoxAHacUaNQoQwJBBsQbg4zGY6TLtCnOpRvO+LK1WjTpOV0pMEKATqMkE9rbR1PfASrUJJxmMx5rA3QI87i2FFpOMxmMwyUqV//9k="/>
          <p:cNvSpPr>
            <a:spLocks noChangeAspect="1" noChangeArrowheads="1"/>
          </p:cNvSpPr>
          <p:nvPr/>
        </p:nvSpPr>
        <p:spPr bwMode="auto">
          <a:xfrm>
            <a:off x="368300" y="-546100"/>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1758343" y="3508722"/>
            <a:ext cx="4031296" cy="307777"/>
          </a:xfrm>
          <a:prstGeom prst="rect">
            <a:avLst/>
          </a:prstGeom>
          <a:noFill/>
        </p:spPr>
        <p:txBody>
          <a:bodyPr wrap="none" rtlCol="0">
            <a:spAutoFit/>
          </a:bodyPr>
          <a:lstStyle/>
          <a:p>
            <a:r>
              <a:rPr lang="it-IT" sz="1400" b="1" dirty="0" smtClean="0">
                <a:latin typeface="Times New Roman" pitchFamily="18" charset="0"/>
                <a:cs typeface="Times New Roman" pitchFamily="18" charset="0"/>
              </a:rPr>
              <a:t>26 Dicembre 2011 – Abitazione di Renato Russo </a:t>
            </a:r>
            <a:endParaRPr lang="it-IT" sz="1400" b="1" dirty="0">
              <a:latin typeface="Times New Roman" pitchFamily="18" charset="0"/>
              <a:cs typeface="Times New Roman" pitchFamily="18" charset="0"/>
            </a:endParaRPr>
          </a:p>
        </p:txBody>
      </p:sp>
      <p:pic>
        <p:nvPicPr>
          <p:cNvPr id="2059" name="Picture 11" descr="C:\Users\Alfio Cavallaro\Desktop\ATTIVITA' KIWANIANE\Attività svolte\serata natalizia 26 dic\IMG_37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21059" y="4448763"/>
            <a:ext cx="2304256" cy="1728192"/>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2060" name="Picture 12" descr="C:\Users\Alfio Cavallaro\Desktop\ATTIVITA' KIWANIANE\Attività svolte\serata natalizia 26 dic\IMG_37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72662" y="4439143"/>
            <a:ext cx="2304255" cy="1728191"/>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1836680" y="6902044"/>
            <a:ext cx="3872663" cy="307777"/>
          </a:xfrm>
          <a:prstGeom prst="rect">
            <a:avLst/>
          </a:prstGeom>
          <a:noFill/>
        </p:spPr>
        <p:txBody>
          <a:bodyPr wrap="none" rtlCol="0">
            <a:spAutoFit/>
          </a:bodyPr>
          <a:lstStyle/>
          <a:p>
            <a:r>
              <a:rPr lang="it-IT" sz="1400" b="1" dirty="0" smtClean="0">
                <a:latin typeface="Times New Roman" pitchFamily="18" charset="0"/>
                <a:cs typeface="Times New Roman" pitchFamily="18" charset="0"/>
              </a:rPr>
              <a:t>5 Gennaio 2012 – Abitazione di Antonino Leone</a:t>
            </a:r>
            <a:endParaRPr lang="it-IT" sz="1400" b="1" dirty="0">
              <a:latin typeface="Times New Roman" pitchFamily="18" charset="0"/>
              <a:cs typeface="Times New Roman" pitchFamily="18" charset="0"/>
            </a:endParaRPr>
          </a:p>
        </p:txBody>
      </p:sp>
      <p:pic>
        <p:nvPicPr>
          <p:cNvPr id="2061" name="Picture 13" descr="C:\Users\Alfio Cavallaro\Desktop\ATTIVITA' KIWANIANE\Attività svolte\serata natalizia del 5 gennaio leone\IMG_38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037506" y="7872664"/>
            <a:ext cx="2332444" cy="1749333"/>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2062" name="Picture 14" descr="C:\Users\Alfio Cavallaro\Desktop\ATTIVITA' KIWANIANE\Attività svolte\serata natalizia del 5 gennaio leone\IMG_38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07224" y="7868723"/>
            <a:ext cx="2300916" cy="1725687"/>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2064" name="Picture 16" descr="C:\Users\Alfio Cavallaro\Desktop\ATTIVITA' KIWANIANE\Attività svolte\serata natalizia del 5 gennaio leone\IMG_38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605913" y="7868723"/>
            <a:ext cx="2300917" cy="1725688"/>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2065" name="Picture 17" descr="C:\Users\Alfio Cavallaro\Desktop\ATTIVITA' KIWANIANE\Attività svolte\serata natalizia 26 dic\IMG_373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586694" y="4389814"/>
            <a:ext cx="2371626" cy="1778720"/>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1026" name="Picture 2" descr="http://it.dreamstime.com/agrifoglio-di-natale-thumb573194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26" b="17278"/>
          <a:stretch/>
        </p:blipFill>
        <p:spPr bwMode="auto">
          <a:xfrm>
            <a:off x="256852" y="148122"/>
            <a:ext cx="1116335" cy="1048853"/>
          </a:xfrm>
          <a:prstGeom prst="rect">
            <a:avLst/>
          </a:prstGeom>
          <a:noFill/>
          <a:extLst>
            <a:ext uri="{909E8E84-426E-40DD-AFC4-6F175D3DCCD1}">
              <a14:hiddenFill xmlns:a14="http://schemas.microsoft.com/office/drawing/2010/main">
                <a:solidFill>
                  <a:srgbClr val="FFFFFF"/>
                </a:solidFill>
              </a14:hiddenFill>
            </a:ext>
          </a:extLst>
        </p:spPr>
      </p:pic>
      <p:sp>
        <p:nvSpPr>
          <p:cNvPr id="18" name="Ritardo 17"/>
          <p:cNvSpPr/>
          <p:nvPr/>
        </p:nvSpPr>
        <p:spPr>
          <a:xfrm>
            <a:off x="-191" y="10138049"/>
            <a:ext cx="1670342" cy="612648"/>
          </a:xfrm>
          <a:prstGeom prst="flowChartDelay">
            <a:avLst/>
          </a:prstGeom>
          <a:solidFill>
            <a:srgbClr val="FF0000">
              <a:alpha val="70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12</a:t>
            </a:r>
            <a:endParaRPr lang="it-IT" sz="3200" b="1" dirty="0">
              <a:solidFill>
                <a:srgbClr val="000000"/>
              </a:solidFill>
            </a:endParaRPr>
          </a:p>
        </p:txBody>
      </p:sp>
      <p:pic>
        <p:nvPicPr>
          <p:cNvPr id="19"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674"/>
          <a:stretch/>
        </p:blipFill>
        <p:spPr bwMode="auto">
          <a:xfrm>
            <a:off x="131381" y="10296544"/>
            <a:ext cx="486493" cy="295657"/>
          </a:xfrm>
          <a:prstGeom prst="rect">
            <a:avLst/>
          </a:prstGeom>
          <a:solidFill>
            <a:srgbClr val="FF0000"/>
          </a:solidFill>
          <a:ln>
            <a:noFill/>
          </a:ln>
          <a:effectLst/>
          <a:extLst/>
        </p:spPr>
      </p:pic>
    </p:spTree>
    <p:extLst>
      <p:ext uri="{BB962C8B-B14F-4D97-AF65-F5344CB8AC3E}">
        <p14:creationId xmlns:p14="http://schemas.microsoft.com/office/powerpoint/2010/main" val="1643635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7561263" cy="127199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919405" y="514797"/>
            <a:ext cx="3723909" cy="369332"/>
          </a:xfrm>
          <a:prstGeom prst="rect">
            <a:avLst/>
          </a:prstGeom>
          <a:noFill/>
          <a:ln>
            <a:solidFill>
              <a:schemeClr val="tx1"/>
            </a:solidFill>
          </a:ln>
        </p:spPr>
        <p:txBody>
          <a:bodyPr wrap="square" rtlCol="0">
            <a:spAutoFit/>
          </a:bodyPr>
          <a:lstStyle/>
          <a:p>
            <a:pPr algn="ctr"/>
            <a:r>
              <a:rPr lang="it-IT" b="1" dirty="0" smtClean="0">
                <a:latin typeface="Times New Roman" pitchFamily="18" charset="0"/>
                <a:cs typeface="Times New Roman" pitchFamily="18" charset="0"/>
              </a:rPr>
              <a:t>CONVIVIALE DI NATALE</a:t>
            </a:r>
            <a:endParaRPr lang="it-IT" b="1" dirty="0">
              <a:latin typeface="Times New Roman" pitchFamily="18" charset="0"/>
              <a:cs typeface="Times New Roman" pitchFamily="18" charset="0"/>
            </a:endParaRPr>
          </a:p>
        </p:txBody>
      </p:sp>
      <p:pic>
        <p:nvPicPr>
          <p:cNvPr id="1026" name="Picture 2" descr="C:\Users\Alfio Cavallaro\Desktop\ATTIVITA' KIWANIANE\Attività svolte\Conviviale di natale\conviviale natale\IMG_37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8809" y="4950448"/>
            <a:ext cx="3312978" cy="2484060"/>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1027" name="Picture 3" descr="C:\Users\Alfio Cavallaro\Desktop\ATTIVITA' KIWANIANE\Attività svolte\Conviviale di natale\conviviale natale\IMG_37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97" y="4932961"/>
            <a:ext cx="3254002" cy="2439840"/>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1028" name="Picture 4" descr="C:\Users\Alfio Cavallaro\Desktop\ATTIVITA' KIWANIANE\Attività svolte\Conviviale di natale\conviviale natale\IMG_37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407" y="7968178"/>
            <a:ext cx="3259418" cy="2443901"/>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pic>
        <p:nvPicPr>
          <p:cNvPr id="1029" name="Picture 5" descr="C:\Users\Alfio Cavallaro\Desktop\ATTIVITA' KIWANIANE\Attività svolte\Conviviale di natale\conviviale natale\IMG_37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43" y="1785138"/>
            <a:ext cx="3573546" cy="2679433"/>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sp>
        <p:nvSpPr>
          <p:cNvPr id="5" name="Rettangolo 4"/>
          <p:cNvSpPr/>
          <p:nvPr/>
        </p:nvSpPr>
        <p:spPr>
          <a:xfrm>
            <a:off x="4284687" y="2147752"/>
            <a:ext cx="2950137" cy="2123658"/>
          </a:xfrm>
          <a:prstGeom prst="rect">
            <a:avLst/>
          </a:prstGeom>
        </p:spPr>
        <p:txBody>
          <a:bodyPr wrap="square">
            <a:spAutoFit/>
          </a:bodyPr>
          <a:lstStyle/>
          <a:p>
            <a:r>
              <a:rPr lang="it-IT" sz="1200" b="1" dirty="0">
                <a:latin typeface="Times New Roman" pitchFamily="18" charset="0"/>
                <a:cs typeface="Times New Roman" pitchFamily="18" charset="0"/>
              </a:rPr>
              <a:t>La cerimonia degli Auguri di Natale tra i Club Zafferana Etnea, Acireale </a:t>
            </a:r>
            <a:r>
              <a:rPr lang="it-IT" sz="1200" b="1" dirty="0" smtClean="0">
                <a:latin typeface="Times New Roman" pitchFamily="18" charset="0"/>
                <a:cs typeface="Times New Roman" pitchFamily="18" charset="0"/>
              </a:rPr>
              <a:t>ed Etneo </a:t>
            </a:r>
            <a:r>
              <a:rPr lang="it-IT" sz="1200" b="1" dirty="0">
                <a:latin typeface="Times New Roman" pitchFamily="18" charset="0"/>
                <a:cs typeface="Times New Roman" pitchFamily="18" charset="0"/>
              </a:rPr>
              <a:t>si è svolta Sabato 17 Dicembre 2011 presso il </a:t>
            </a:r>
            <a:r>
              <a:rPr lang="it-IT" sz="1200" b="1" dirty="0" smtClean="0">
                <a:latin typeface="Times New Roman" pitchFamily="18" charset="0"/>
                <a:cs typeface="Times New Roman" pitchFamily="18" charset="0"/>
              </a:rPr>
              <a:t>Ristorante </a:t>
            </a:r>
            <a:r>
              <a:rPr lang="it-IT" sz="1200" b="1" dirty="0">
                <a:latin typeface="Times New Roman" pitchFamily="18" charset="0"/>
                <a:cs typeface="Times New Roman" pitchFamily="18" charset="0"/>
              </a:rPr>
              <a:t>«La Certosa dei Cavalieri» di Acireale, </a:t>
            </a:r>
            <a:r>
              <a:rPr lang="it-IT" sz="1200" b="1" dirty="0" smtClean="0">
                <a:latin typeface="Times New Roman" pitchFamily="18" charset="0"/>
                <a:cs typeface="Times New Roman" pitchFamily="18" charset="0"/>
              </a:rPr>
              <a:t>alla </a:t>
            </a:r>
            <a:r>
              <a:rPr lang="it-IT" sz="1200" b="1" dirty="0">
                <a:latin typeface="Times New Roman" pitchFamily="18" charset="0"/>
                <a:cs typeface="Times New Roman" pitchFamily="18" charset="0"/>
              </a:rPr>
              <a:t>presenza </a:t>
            </a:r>
            <a:r>
              <a:rPr lang="it-IT" sz="1200" b="1" dirty="0" smtClean="0">
                <a:latin typeface="Times New Roman" pitchFamily="18" charset="0"/>
                <a:cs typeface="Times New Roman" pitchFamily="18" charset="0"/>
              </a:rPr>
              <a:t>del </a:t>
            </a:r>
            <a:r>
              <a:rPr lang="it-IT" sz="1200" b="1" dirty="0" err="1" smtClean="0">
                <a:latin typeface="Times New Roman" pitchFamily="18" charset="0"/>
                <a:cs typeface="Times New Roman" pitchFamily="18" charset="0"/>
              </a:rPr>
              <a:t>Past</a:t>
            </a:r>
            <a:r>
              <a:rPr lang="it-IT" sz="1200" b="1" dirty="0" smtClean="0">
                <a:latin typeface="Times New Roman" pitchFamily="18" charset="0"/>
                <a:cs typeface="Times New Roman" pitchFamily="18" charset="0"/>
              </a:rPr>
              <a:t> Governatore </a:t>
            </a:r>
            <a:r>
              <a:rPr lang="it-IT" sz="1200" b="1" dirty="0">
                <a:latin typeface="Times New Roman" pitchFamily="18" charset="0"/>
                <a:cs typeface="Times New Roman" pitchFamily="18" charset="0"/>
              </a:rPr>
              <a:t>del Distretto Italia-San </a:t>
            </a:r>
            <a:r>
              <a:rPr lang="it-IT" sz="1200" b="1" dirty="0" smtClean="0">
                <a:latin typeface="Times New Roman" pitchFamily="18" charset="0"/>
                <a:cs typeface="Times New Roman" pitchFamily="18" charset="0"/>
              </a:rPr>
              <a:t>Marino Avv. Matteo </a:t>
            </a:r>
            <a:r>
              <a:rPr lang="it-IT" sz="1200" b="1" dirty="0" err="1" smtClean="0">
                <a:latin typeface="Times New Roman" pitchFamily="18" charset="0"/>
                <a:cs typeface="Times New Roman" pitchFamily="18" charset="0"/>
              </a:rPr>
              <a:t>Calabretta</a:t>
            </a:r>
            <a:r>
              <a:rPr lang="it-IT" sz="1200" b="1" dirty="0" smtClean="0">
                <a:latin typeface="Times New Roman" pitchFamily="18" charset="0"/>
                <a:cs typeface="Times New Roman" pitchFamily="18" charset="0"/>
              </a:rPr>
              <a:t> e del Luogotenente </a:t>
            </a:r>
            <a:r>
              <a:rPr lang="it-IT" sz="1200" b="1" dirty="0">
                <a:latin typeface="Times New Roman" pitchFamily="18" charset="0"/>
                <a:cs typeface="Times New Roman" pitchFamily="18" charset="0"/>
              </a:rPr>
              <a:t>Governatore della Divisione Sicilia </a:t>
            </a:r>
            <a:r>
              <a:rPr lang="it-IT" sz="1200" b="1" dirty="0" smtClean="0">
                <a:latin typeface="Times New Roman" pitchFamily="18" charset="0"/>
                <a:cs typeface="Times New Roman" pitchFamily="18" charset="0"/>
              </a:rPr>
              <a:t>2 Dott</a:t>
            </a:r>
            <a:r>
              <a:rPr lang="it-IT" sz="1200" b="1" dirty="0">
                <a:latin typeface="Times New Roman" pitchFamily="18" charset="0"/>
                <a:cs typeface="Times New Roman" pitchFamily="18" charset="0"/>
              </a:rPr>
              <a:t>. Roberto </a:t>
            </a:r>
            <a:r>
              <a:rPr lang="it-IT" sz="1200" b="1" dirty="0" err="1">
                <a:latin typeface="Times New Roman" pitchFamily="18" charset="0"/>
                <a:cs typeface="Times New Roman" pitchFamily="18" charset="0"/>
              </a:rPr>
              <a:t>Suma</a:t>
            </a:r>
            <a:r>
              <a:rPr lang="it-IT" sz="1200" b="1" dirty="0">
                <a:latin typeface="Times New Roman" pitchFamily="18" charset="0"/>
                <a:cs typeface="Times New Roman" pitchFamily="18" charset="0"/>
              </a:rPr>
              <a:t>. Era presente anche l’On. Nicola D’agostino, ospite del Club Acireale.</a:t>
            </a:r>
          </a:p>
        </p:txBody>
      </p:sp>
      <p:sp>
        <p:nvSpPr>
          <p:cNvPr id="6" name="Rettangolo 5"/>
          <p:cNvSpPr/>
          <p:nvPr/>
        </p:nvSpPr>
        <p:spPr>
          <a:xfrm>
            <a:off x="664475" y="7873791"/>
            <a:ext cx="2402246" cy="1938992"/>
          </a:xfrm>
          <a:prstGeom prst="rect">
            <a:avLst/>
          </a:prstGeom>
        </p:spPr>
        <p:txBody>
          <a:bodyPr wrap="square">
            <a:spAutoFit/>
          </a:bodyPr>
          <a:lstStyle/>
          <a:p>
            <a:r>
              <a:rPr lang="it-IT" sz="1200" b="1" dirty="0">
                <a:latin typeface="Times New Roman" pitchFamily="18" charset="0"/>
                <a:cs typeface="Times New Roman" pitchFamily="18" charset="0"/>
              </a:rPr>
              <a:t>Dopo gli interventi di saluto ed augurio dei tre Presidenti, Dott. Alfio Cavallaro per lo Zafferana Etnea, Arch</a:t>
            </a:r>
            <a:r>
              <a:rPr lang="it-IT" sz="1200" b="1" dirty="0" smtClean="0">
                <a:latin typeface="Times New Roman" pitchFamily="18" charset="0"/>
                <a:cs typeface="Times New Roman" pitchFamily="18" charset="0"/>
              </a:rPr>
              <a:t>. Giuseppe </a:t>
            </a:r>
            <a:r>
              <a:rPr lang="it-IT" sz="1200" b="1" dirty="0">
                <a:latin typeface="Times New Roman" pitchFamily="18" charset="0"/>
                <a:cs typeface="Times New Roman" pitchFamily="18" charset="0"/>
              </a:rPr>
              <a:t>Balsamo per l’Acireale e </a:t>
            </a:r>
            <a:r>
              <a:rPr lang="it-IT" sz="1200" b="1" dirty="0" smtClean="0">
                <a:latin typeface="Times New Roman" pitchFamily="18" charset="0"/>
                <a:cs typeface="Times New Roman" pitchFamily="18" charset="0"/>
              </a:rPr>
              <a:t>Geom. Carmelo Messina per </a:t>
            </a:r>
            <a:r>
              <a:rPr lang="it-IT" sz="1200" b="1" dirty="0">
                <a:latin typeface="Times New Roman" pitchFamily="18" charset="0"/>
                <a:cs typeface="Times New Roman" pitchFamily="18" charset="0"/>
              </a:rPr>
              <a:t>l’Etneo, e </a:t>
            </a:r>
            <a:r>
              <a:rPr lang="it-IT" sz="1200" b="1" dirty="0" smtClean="0">
                <a:latin typeface="Times New Roman" pitchFamily="18" charset="0"/>
                <a:cs typeface="Times New Roman" pitchFamily="18" charset="0"/>
              </a:rPr>
              <a:t>quelli </a:t>
            </a:r>
            <a:r>
              <a:rPr lang="it-IT" sz="1200" b="1" dirty="0">
                <a:latin typeface="Times New Roman" pitchFamily="18" charset="0"/>
                <a:cs typeface="Times New Roman" pitchFamily="18" charset="0"/>
              </a:rPr>
              <a:t>istituzionali, ha avuto </a:t>
            </a:r>
            <a:r>
              <a:rPr lang="it-IT" sz="1200" b="1" dirty="0" smtClean="0">
                <a:latin typeface="Times New Roman" pitchFamily="18" charset="0"/>
                <a:cs typeface="Times New Roman" pitchFamily="18" charset="0"/>
              </a:rPr>
              <a:t>inizio </a:t>
            </a:r>
            <a:r>
              <a:rPr lang="it-IT" sz="1200" b="1" dirty="0">
                <a:latin typeface="Times New Roman" pitchFamily="18" charset="0"/>
                <a:cs typeface="Times New Roman" pitchFamily="18" charset="0"/>
              </a:rPr>
              <a:t>la </a:t>
            </a:r>
            <a:r>
              <a:rPr lang="it-IT" sz="1200" b="1" dirty="0" smtClean="0">
                <a:latin typeface="Times New Roman" pitchFamily="18" charset="0"/>
                <a:cs typeface="Times New Roman" pitchFamily="18" charset="0"/>
              </a:rPr>
              <a:t>cena </a:t>
            </a:r>
            <a:r>
              <a:rPr lang="it-IT" sz="1200" b="1" dirty="0">
                <a:latin typeface="Times New Roman" pitchFamily="18" charset="0"/>
                <a:cs typeface="Times New Roman" pitchFamily="18" charset="0"/>
              </a:rPr>
              <a:t>di gala.</a:t>
            </a:r>
          </a:p>
          <a:p>
            <a:r>
              <a:rPr lang="it-IT" sz="1200" b="1" dirty="0">
                <a:latin typeface="Times New Roman" pitchFamily="18" charset="0"/>
                <a:cs typeface="Times New Roman" pitchFamily="18" charset="0"/>
              </a:rPr>
              <a:t>La serata è stata allietata da </a:t>
            </a:r>
            <a:r>
              <a:rPr lang="it-IT" sz="1200" b="1" dirty="0" smtClean="0">
                <a:latin typeface="Times New Roman" pitchFamily="18" charset="0"/>
                <a:cs typeface="Times New Roman" pitchFamily="18" charset="0"/>
              </a:rPr>
              <a:t>un duo di violinisti.. </a:t>
            </a:r>
            <a:endParaRPr lang="it-IT" sz="1200" b="1" dirty="0">
              <a:latin typeface="Times New Roman" pitchFamily="18" charset="0"/>
              <a:cs typeface="Times New Roman" pitchFamily="18" charset="0"/>
            </a:endParaRPr>
          </a:p>
        </p:txBody>
      </p:sp>
      <p:pic>
        <p:nvPicPr>
          <p:cNvPr id="2050" name="Picture 2" descr="http://t2.gstatic.com/images?q=tbn:ANd9GcR1iCFxQBWwCyWzgxD2v9VJesOg_x_xnG8H3WjxyblEJ3mwujIn"/>
          <p:cNvPicPr>
            <a:picLocks noChangeAspect="1" noChangeArrowheads="1"/>
          </p:cNvPicPr>
          <p:nvPr/>
        </p:nvPicPr>
        <p:blipFill rotWithShape="1">
          <a:blip r:embed="rId6">
            <a:extLst>
              <a:ext uri="{28A0092B-C50C-407E-A947-70E740481C1C}">
                <a14:useLocalDpi xmlns:a14="http://schemas.microsoft.com/office/drawing/2010/main" val="0"/>
              </a:ext>
            </a:extLst>
          </a:blip>
          <a:srcRect r="49145"/>
          <a:stretch/>
        </p:blipFill>
        <p:spPr bwMode="auto">
          <a:xfrm>
            <a:off x="370947" y="201786"/>
            <a:ext cx="1255549" cy="960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2.gstatic.com/images?q=tbn:ANd9GcR1iCFxQBWwCyWzgxD2v9VJesOg_x_xnG8H3WjxyblEJ3mwujIn"/>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5958126" y="219706"/>
            <a:ext cx="1233661" cy="959514"/>
          </a:xfrm>
          <a:prstGeom prst="rect">
            <a:avLst/>
          </a:prstGeom>
          <a:noFill/>
          <a:extLst>
            <a:ext uri="{909E8E84-426E-40DD-AFC4-6F175D3DCCD1}">
              <a14:hiddenFill xmlns:a14="http://schemas.microsoft.com/office/drawing/2010/main">
                <a:solidFill>
                  <a:srgbClr val="FFFFFF"/>
                </a:solidFill>
              </a14:hiddenFill>
            </a:ext>
          </a:extLst>
        </p:spPr>
      </p:pic>
      <p:sp>
        <p:nvSpPr>
          <p:cNvPr id="12" name="Ritardo 11"/>
          <p:cNvSpPr/>
          <p:nvPr/>
        </p:nvSpPr>
        <p:spPr>
          <a:xfrm>
            <a:off x="-191" y="10138049"/>
            <a:ext cx="1670342" cy="612648"/>
          </a:xfrm>
          <a:prstGeom prst="flowChartDelay">
            <a:avLst/>
          </a:prstGeom>
          <a:solidFill>
            <a:srgbClr val="FF0000">
              <a:alpha val="70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13</a:t>
            </a:r>
            <a:endParaRPr lang="it-IT" sz="3200" b="1" dirty="0">
              <a:solidFill>
                <a:srgbClr val="000000"/>
              </a:solidFill>
            </a:endParaRPr>
          </a:p>
        </p:txBody>
      </p:sp>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131381" y="10296544"/>
            <a:ext cx="486493" cy="295657"/>
          </a:xfrm>
          <a:prstGeom prst="rect">
            <a:avLst/>
          </a:prstGeom>
          <a:solidFill>
            <a:srgbClr val="FF0000"/>
          </a:solidFill>
          <a:ln>
            <a:noFill/>
          </a:ln>
          <a:effectLst/>
          <a:extLst/>
        </p:spPr>
      </p:pic>
    </p:spTree>
    <p:extLst>
      <p:ext uri="{BB962C8B-B14F-4D97-AF65-F5344CB8AC3E}">
        <p14:creationId xmlns:p14="http://schemas.microsoft.com/office/powerpoint/2010/main" val="2097081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fio Cavallaro\Desktop\ATTIVITA' KIWANIANE\Attività svolte\Conviviale di natale\Foto\IMG_02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279" y="3808909"/>
            <a:ext cx="3463388" cy="259754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1" name="Picture 3" descr="C:\Users\Alfio Cavallaro\Desktop\ATTIVITA' KIWANIANE\Attività svolte\Conviviale di natale\Foto\IMG_02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4214" y="3800015"/>
            <a:ext cx="3498707" cy="262403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2" name="Picture 4" descr="C:\Users\Alfio Cavallaro\Desktop\ATTIVITA' KIWANIANE\Attività svolte\Conviviale di natale\Foto\IMG_02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6005" y="7868636"/>
            <a:ext cx="3480194" cy="26101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descr="C:\Users\Alfio Cavallaro\Desktop\ATTIVITA' KIWANIANE\Attività svolte\Conviviale di natale\Foto\IMG_02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24" r="6925"/>
          <a:stretch/>
        </p:blipFill>
        <p:spPr bwMode="auto">
          <a:xfrm>
            <a:off x="4288221" y="757293"/>
            <a:ext cx="3020794" cy="261462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4" name="Picture 6" descr="C:\Users\Alfio Cavallaro\Desktop\ATTIVITA' KIWANIANE\Attività svolte\Conviviale di natale\Foto\IMG_02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051" y="726448"/>
            <a:ext cx="3527287" cy="264546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408177" y="6669862"/>
            <a:ext cx="6938022" cy="1015663"/>
          </a:xfrm>
          <a:prstGeom prst="rect">
            <a:avLst/>
          </a:prstGeom>
        </p:spPr>
        <p:txBody>
          <a:bodyPr wrap="square">
            <a:spAutoFit/>
          </a:bodyPr>
          <a:lstStyle/>
          <a:p>
            <a:r>
              <a:rPr lang="it-IT" sz="1200" b="1" dirty="0">
                <a:solidFill>
                  <a:srgbClr val="C00000"/>
                </a:solidFill>
                <a:latin typeface="Times New Roman" pitchFamily="18" charset="0"/>
                <a:cs typeface="Times New Roman" pitchFamily="18" charset="0"/>
              </a:rPr>
              <a:t>Nel corso della serata </a:t>
            </a:r>
            <a:r>
              <a:rPr lang="it-IT" sz="1200" b="1" dirty="0" smtClean="0">
                <a:solidFill>
                  <a:srgbClr val="C00000"/>
                </a:solidFill>
                <a:latin typeface="Times New Roman" pitchFamily="18" charset="0"/>
                <a:cs typeface="Times New Roman" pitchFamily="18" charset="0"/>
              </a:rPr>
              <a:t>sono stati sorteggiati alcuni quadri e litografie (Franco Sciacca). Il ricavato della vendita delle polizze è stato destinato ai bambini della Comunità Madonna della Tenda di Cristo di S. Giovanni Bosco </a:t>
            </a:r>
            <a:r>
              <a:rPr lang="it-IT" sz="1200" b="1" dirty="0">
                <a:solidFill>
                  <a:srgbClr val="C00000"/>
                </a:solidFill>
                <a:latin typeface="Times New Roman" pitchFamily="18" charset="0"/>
                <a:cs typeface="Times New Roman" pitchFamily="18" charset="0"/>
              </a:rPr>
              <a:t>– Acireale</a:t>
            </a:r>
            <a:r>
              <a:rPr lang="it-IT" sz="1200" b="1" dirty="0" smtClean="0">
                <a:solidFill>
                  <a:srgbClr val="C00000"/>
                </a:solidFill>
                <a:latin typeface="Times New Roman" pitchFamily="18" charset="0"/>
                <a:cs typeface="Times New Roman" pitchFamily="18" charset="0"/>
              </a:rPr>
              <a:t>.</a:t>
            </a:r>
          </a:p>
          <a:p>
            <a:r>
              <a:rPr lang="it-IT" sz="1200" b="1" dirty="0">
                <a:latin typeface="Times New Roman" pitchFamily="18" charset="0"/>
                <a:cs typeface="Times New Roman" pitchFamily="18" charset="0"/>
              </a:rPr>
              <a:t>Dopo la cena</a:t>
            </a:r>
            <a:r>
              <a:rPr lang="it-IT" sz="1200" b="1" dirty="0" smtClean="0">
                <a:latin typeface="Times New Roman" pitchFamily="18" charset="0"/>
                <a:cs typeface="Times New Roman" pitchFamily="18" charset="0"/>
              </a:rPr>
              <a:t>, la serata si è conclusa con </a:t>
            </a:r>
            <a:r>
              <a:rPr lang="it-IT" sz="1200" b="1" dirty="0">
                <a:latin typeface="Times New Roman" pitchFamily="18" charset="0"/>
                <a:cs typeface="Times New Roman" pitchFamily="18" charset="0"/>
              </a:rPr>
              <a:t>il taglio della </a:t>
            </a:r>
            <a:r>
              <a:rPr lang="it-IT" sz="1200" b="1" dirty="0" smtClean="0">
                <a:latin typeface="Times New Roman" pitchFamily="18" charset="0"/>
                <a:cs typeface="Times New Roman" pitchFamily="18" charset="0"/>
              </a:rPr>
              <a:t>torta, il </a:t>
            </a:r>
            <a:r>
              <a:rPr lang="it-IT" sz="1200" b="1" dirty="0">
                <a:latin typeface="Times New Roman" pitchFamily="18" charset="0"/>
                <a:cs typeface="Times New Roman" pitchFamily="18" charset="0"/>
              </a:rPr>
              <a:t>brindisi </a:t>
            </a:r>
            <a:r>
              <a:rPr lang="it-IT" sz="1200" b="1" dirty="0" smtClean="0">
                <a:latin typeface="Times New Roman" pitchFamily="18" charset="0"/>
                <a:cs typeface="Times New Roman" pitchFamily="18" charset="0"/>
              </a:rPr>
              <a:t>e </a:t>
            </a:r>
            <a:r>
              <a:rPr lang="it-IT" sz="1200" b="1" dirty="0">
                <a:latin typeface="Times New Roman" pitchFamily="18" charset="0"/>
                <a:cs typeface="Times New Roman" pitchFamily="18" charset="0"/>
              </a:rPr>
              <a:t>lo scambio di Auguri di un Sereno e Santo Natale e di un Felice Anno Nuovo</a:t>
            </a:r>
            <a:r>
              <a:rPr lang="it-IT" sz="1200" b="1" dirty="0" smtClean="0">
                <a:latin typeface="Times New Roman" pitchFamily="18" charset="0"/>
                <a:cs typeface="Times New Roman" pitchFamily="18" charset="0"/>
              </a:rPr>
              <a:t>.</a:t>
            </a:r>
            <a:endParaRPr lang="it-IT" sz="1200" b="1" dirty="0">
              <a:latin typeface="Times New Roman" pitchFamily="18" charset="0"/>
              <a:cs typeface="Times New Roman" pitchFamily="18" charset="0"/>
            </a:endParaRPr>
          </a:p>
        </p:txBody>
      </p:sp>
      <p:sp>
        <p:nvSpPr>
          <p:cNvPr id="10" name="Rettangolo 9"/>
          <p:cNvSpPr/>
          <p:nvPr/>
        </p:nvSpPr>
        <p:spPr>
          <a:xfrm>
            <a:off x="-24064" y="0"/>
            <a:ext cx="342143" cy="10801350"/>
          </a:xfrm>
          <a:prstGeom prst="rect">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tardo 10"/>
          <p:cNvSpPr/>
          <p:nvPr/>
        </p:nvSpPr>
        <p:spPr>
          <a:xfrm>
            <a:off x="346650" y="10138049"/>
            <a:ext cx="1670342" cy="612648"/>
          </a:xfrm>
          <a:prstGeom prst="flowChartDelay">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14</a:t>
            </a:r>
            <a:endParaRPr lang="it-IT" sz="3200" b="1" dirty="0">
              <a:solidFill>
                <a:srgbClr val="000000"/>
              </a:solidFill>
            </a:endParaRPr>
          </a:p>
        </p:txBody>
      </p:sp>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FF0000"/>
          </a:solidFill>
          <a:ln>
            <a:noFill/>
          </a:ln>
          <a:effectLst/>
          <a:extLst/>
        </p:spPr>
      </p:pic>
      <p:sp>
        <p:nvSpPr>
          <p:cNvPr id="3" name="Rettangolo 2"/>
          <p:cNvSpPr/>
          <p:nvPr/>
        </p:nvSpPr>
        <p:spPr>
          <a:xfrm>
            <a:off x="591203" y="7875577"/>
            <a:ext cx="3072541" cy="1938992"/>
          </a:xfrm>
          <a:prstGeom prst="rect">
            <a:avLst/>
          </a:prstGeom>
        </p:spPr>
        <p:txBody>
          <a:bodyPr wrap="square">
            <a:spAutoFit/>
          </a:bodyPr>
          <a:lstStyle/>
          <a:p>
            <a:r>
              <a:rPr lang="it-IT" sz="1200" b="1" dirty="0">
                <a:latin typeface="Times New Roman" pitchFamily="18" charset="0"/>
                <a:cs typeface="Times New Roman" pitchFamily="18" charset="0"/>
              </a:rPr>
              <a:t>I</a:t>
            </a:r>
            <a:r>
              <a:rPr lang="it-IT" sz="1200" b="1" dirty="0" smtClean="0">
                <a:latin typeface="Times New Roman" pitchFamily="18" charset="0"/>
                <a:cs typeface="Times New Roman" pitchFamily="18" charset="0"/>
              </a:rPr>
              <a:t>l </a:t>
            </a:r>
            <a:r>
              <a:rPr lang="it-IT" sz="1200" b="1" dirty="0">
                <a:latin typeface="Times New Roman" pitchFamily="18" charset="0"/>
                <a:cs typeface="Times New Roman" pitchFamily="18" charset="0"/>
              </a:rPr>
              <a:t>29 </a:t>
            </a:r>
            <a:r>
              <a:rPr lang="it-IT" sz="1200" b="1" dirty="0" smtClean="0">
                <a:latin typeface="Times New Roman" pitchFamily="18" charset="0"/>
                <a:cs typeface="Times New Roman" pitchFamily="18" charset="0"/>
              </a:rPr>
              <a:t>Dicembre </a:t>
            </a:r>
            <a:r>
              <a:rPr lang="it-IT" sz="1200" b="1" dirty="0">
                <a:latin typeface="Times New Roman" pitchFamily="18" charset="0"/>
                <a:cs typeface="Times New Roman" pitchFamily="18" charset="0"/>
              </a:rPr>
              <a:t>2011, </a:t>
            </a:r>
            <a:r>
              <a:rPr lang="it-IT" sz="1200" b="1" dirty="0" smtClean="0">
                <a:latin typeface="Times New Roman" pitchFamily="18" charset="0"/>
                <a:cs typeface="Times New Roman" pitchFamily="18" charset="0"/>
              </a:rPr>
              <a:t>i Presidenti dei tre </a:t>
            </a:r>
            <a:r>
              <a:rPr lang="it-IT" sz="1200" b="1" dirty="0" err="1" smtClean="0">
                <a:latin typeface="Times New Roman" pitchFamily="18" charset="0"/>
                <a:cs typeface="Times New Roman" pitchFamily="18" charset="0"/>
              </a:rPr>
              <a:t>Clubs</a:t>
            </a:r>
            <a:r>
              <a:rPr lang="it-IT" sz="1200" b="1" dirty="0" smtClean="0">
                <a:latin typeface="Times New Roman" pitchFamily="18" charset="0"/>
                <a:cs typeface="Times New Roman" pitchFamily="18" charset="0"/>
              </a:rPr>
              <a:t>, Zafferana Etnea, Acireale ed Etneo, hanno </a:t>
            </a:r>
            <a:r>
              <a:rPr lang="it-IT" sz="1200" b="1" dirty="0">
                <a:latin typeface="Times New Roman" pitchFamily="18" charset="0"/>
                <a:cs typeface="Times New Roman" pitchFamily="18" charset="0"/>
              </a:rPr>
              <a:t>consegnato alla responsabile della Tenda di Cristo di S. Giovanni </a:t>
            </a:r>
            <a:r>
              <a:rPr lang="it-IT" sz="1200" b="1" dirty="0" smtClean="0">
                <a:latin typeface="Times New Roman" pitchFamily="18" charset="0"/>
                <a:cs typeface="Times New Roman" pitchFamily="18" charset="0"/>
              </a:rPr>
              <a:t>Bosco - </a:t>
            </a:r>
            <a:r>
              <a:rPr lang="it-IT" sz="1200" b="1" dirty="0">
                <a:latin typeface="Times New Roman" pitchFamily="18" charset="0"/>
                <a:cs typeface="Times New Roman" pitchFamily="18" charset="0"/>
              </a:rPr>
              <a:t>Acireale (Tenda </a:t>
            </a:r>
            <a:r>
              <a:rPr lang="it-IT" sz="1200" b="1" dirty="0" smtClean="0">
                <a:latin typeface="Times New Roman" pitchFamily="18" charset="0"/>
                <a:cs typeface="Times New Roman" pitchFamily="18" charset="0"/>
              </a:rPr>
              <a:t>9) i </a:t>
            </a:r>
            <a:r>
              <a:rPr lang="it-IT" sz="1200" b="1" dirty="0">
                <a:latin typeface="Times New Roman" pitchFamily="18" charset="0"/>
                <a:cs typeface="Times New Roman" pitchFamily="18" charset="0"/>
              </a:rPr>
              <a:t>500 </a:t>
            </a:r>
            <a:r>
              <a:rPr lang="it-IT" sz="1200" b="1" dirty="0" smtClean="0">
                <a:latin typeface="Times New Roman" pitchFamily="18" charset="0"/>
                <a:cs typeface="Times New Roman" pitchFamily="18" charset="0"/>
              </a:rPr>
              <a:t>€ </a:t>
            </a:r>
            <a:r>
              <a:rPr lang="it-IT" sz="1200" b="1" dirty="0">
                <a:latin typeface="Times New Roman" pitchFamily="18" charset="0"/>
                <a:cs typeface="Times New Roman" pitchFamily="18" charset="0"/>
              </a:rPr>
              <a:t>ricavati </a:t>
            </a:r>
            <a:r>
              <a:rPr lang="it-IT" sz="1200" b="1" dirty="0" smtClean="0">
                <a:latin typeface="Times New Roman" pitchFamily="18" charset="0"/>
                <a:cs typeface="Times New Roman" pitchFamily="18" charset="0"/>
              </a:rPr>
              <a:t>in </a:t>
            </a:r>
            <a:r>
              <a:rPr lang="it-IT" sz="1200" b="1" dirty="0">
                <a:latin typeface="Times New Roman" pitchFamily="18" charset="0"/>
                <a:cs typeface="Times New Roman" pitchFamily="18" charset="0"/>
              </a:rPr>
              <a:t>occasione della </a:t>
            </a:r>
            <a:r>
              <a:rPr lang="it-IT" sz="1200" b="1" dirty="0" smtClean="0">
                <a:latin typeface="Times New Roman" pitchFamily="18" charset="0"/>
                <a:cs typeface="Times New Roman" pitchFamily="18" charset="0"/>
              </a:rPr>
              <a:t>Conviviale </a:t>
            </a:r>
            <a:r>
              <a:rPr lang="it-IT" sz="1200" b="1" dirty="0">
                <a:latin typeface="Times New Roman" pitchFamily="18" charset="0"/>
                <a:cs typeface="Times New Roman" pitchFamily="18" charset="0"/>
              </a:rPr>
              <a:t>di Natale. Erano </a:t>
            </a:r>
            <a:r>
              <a:rPr lang="it-IT" sz="1200" b="1" dirty="0" smtClean="0">
                <a:latin typeface="Times New Roman" pitchFamily="18" charset="0"/>
                <a:cs typeface="Times New Roman" pitchFamily="18" charset="0"/>
              </a:rPr>
              <a:t>presenti i Presidenti </a:t>
            </a:r>
            <a:r>
              <a:rPr lang="it-IT" sz="1200" b="1" dirty="0">
                <a:latin typeface="Times New Roman" pitchFamily="18" charset="0"/>
                <a:cs typeface="Times New Roman" pitchFamily="18" charset="0"/>
              </a:rPr>
              <a:t>del Rotary, Lions e </a:t>
            </a:r>
            <a:r>
              <a:rPr lang="it-IT" sz="1200" b="1" dirty="0" err="1">
                <a:latin typeface="Times New Roman" pitchFamily="18" charset="0"/>
                <a:cs typeface="Times New Roman" pitchFamily="18" charset="0"/>
              </a:rPr>
              <a:t>Fidapa</a:t>
            </a:r>
            <a:r>
              <a:rPr lang="it-IT" sz="1200" b="1" dirty="0">
                <a:latin typeface="Times New Roman" pitchFamily="18" charset="0"/>
                <a:cs typeface="Times New Roman" pitchFamily="18" charset="0"/>
              </a:rPr>
              <a:t> di </a:t>
            </a:r>
            <a:r>
              <a:rPr lang="it-IT" sz="1200" b="1" dirty="0" smtClean="0">
                <a:latin typeface="Times New Roman" pitchFamily="18" charset="0"/>
                <a:cs typeface="Times New Roman" pitchFamily="18" charset="0"/>
              </a:rPr>
              <a:t>Acireale. Anche </a:t>
            </a:r>
            <a:r>
              <a:rPr lang="it-IT" sz="1200" b="1" dirty="0">
                <a:latin typeface="Times New Roman" pitchFamily="18" charset="0"/>
                <a:cs typeface="Times New Roman" pitchFamily="18" charset="0"/>
              </a:rPr>
              <a:t>loro hanno consegnato alla responsabile della Tenda </a:t>
            </a:r>
            <a:r>
              <a:rPr lang="it-IT" sz="1200" b="1" dirty="0" smtClean="0">
                <a:latin typeface="Times New Roman" pitchFamily="18" charset="0"/>
                <a:cs typeface="Times New Roman" pitchFamily="18" charset="0"/>
              </a:rPr>
              <a:t>9 delle </a:t>
            </a:r>
            <a:r>
              <a:rPr lang="it-IT" sz="1200" b="1" dirty="0">
                <a:latin typeface="Times New Roman" pitchFamily="18" charset="0"/>
                <a:cs typeface="Times New Roman" pitchFamily="18" charset="0"/>
              </a:rPr>
              <a:t>somme di </a:t>
            </a:r>
            <a:r>
              <a:rPr lang="it-IT" sz="1200" b="1" dirty="0" smtClean="0">
                <a:latin typeface="Times New Roman" pitchFamily="18" charset="0"/>
                <a:cs typeface="Times New Roman" pitchFamily="18" charset="0"/>
              </a:rPr>
              <a:t>danaro </a:t>
            </a:r>
            <a:r>
              <a:rPr lang="it-IT" sz="1200" b="1" dirty="0">
                <a:latin typeface="Times New Roman" pitchFamily="18" charset="0"/>
                <a:cs typeface="Times New Roman" pitchFamily="18" charset="0"/>
              </a:rPr>
              <a:t>a scopo </a:t>
            </a:r>
            <a:r>
              <a:rPr lang="it-IT" sz="1200" b="1" dirty="0" smtClean="0">
                <a:latin typeface="Times New Roman" pitchFamily="18" charset="0"/>
                <a:cs typeface="Times New Roman" pitchFamily="18" charset="0"/>
              </a:rPr>
              <a:t>benefico.</a:t>
            </a:r>
            <a:endParaRPr lang="it-IT"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1338078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70000"/>
          </a:srgbClr>
        </a:solidFill>
        <a:effectLst/>
      </p:bgPr>
    </p:bg>
    <p:spTree>
      <p:nvGrpSpPr>
        <p:cNvPr id="1" name=""/>
        <p:cNvGrpSpPr/>
        <p:nvPr/>
      </p:nvGrpSpPr>
      <p:grpSpPr>
        <a:xfrm>
          <a:off x="0" y="0"/>
          <a:ext cx="0" cy="0"/>
          <a:chOff x="0" y="0"/>
          <a:chExt cx="0" cy="0"/>
        </a:xfrm>
      </p:grpSpPr>
      <p:sp>
        <p:nvSpPr>
          <p:cNvPr id="9" name="Rettangolo 8"/>
          <p:cNvSpPr/>
          <p:nvPr/>
        </p:nvSpPr>
        <p:spPr>
          <a:xfrm>
            <a:off x="0" y="0"/>
            <a:ext cx="7561263" cy="1271995"/>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779592" y="370419"/>
            <a:ext cx="5103043" cy="646331"/>
          </a:xfrm>
          <a:prstGeom prst="rect">
            <a:avLst/>
          </a:prstGeom>
          <a:noFill/>
          <a:ln>
            <a:solidFill>
              <a:schemeClr val="tx1"/>
            </a:solidFill>
          </a:ln>
        </p:spPr>
        <p:txBody>
          <a:bodyPr wrap="square" rtlCol="0">
            <a:spAutoFit/>
          </a:bodyPr>
          <a:lstStyle/>
          <a:p>
            <a:pPr algn="ctr"/>
            <a:r>
              <a:rPr lang="it-IT" b="1" dirty="0" smtClean="0">
                <a:latin typeface="Times New Roman" pitchFamily="18" charset="0"/>
                <a:cs typeface="Times New Roman" pitchFamily="18" charset="0"/>
              </a:rPr>
              <a:t>DONAZIONE DI UN MONITOR ALLA MISERICORDIA DI ZAFFERANA ETNEA</a:t>
            </a:r>
            <a:endParaRPr lang="it-IT" b="1" dirty="0">
              <a:latin typeface="Times New Roman" pitchFamily="18" charset="0"/>
              <a:cs typeface="Times New Roman" pitchFamily="18" charset="0"/>
            </a:endParaRPr>
          </a:p>
        </p:txBody>
      </p:sp>
      <p:pic>
        <p:nvPicPr>
          <p:cNvPr id="4" name="Picture 2" descr="C:\Users\Alfio Cavallaro\Desktop\ATTIVITA' KIWANIANE\Attività svolte\Misericordia\Foto Monitor consegna ufficiale\IMG_03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9355" y="4572313"/>
            <a:ext cx="3405360" cy="255402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3074" name="Picture 2" descr="C:\Users\Alfio Cavallaro\Desktop\ATTIVITA' KIWANIANE\Attività svolte\Misericordia\Foto Monitor consegna ufficiale\IMG_03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92" y="1824351"/>
            <a:ext cx="3200033" cy="240002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6" name="Rettangolo 5"/>
          <p:cNvSpPr/>
          <p:nvPr/>
        </p:nvSpPr>
        <p:spPr>
          <a:xfrm>
            <a:off x="4185383" y="2121272"/>
            <a:ext cx="2808312" cy="1938992"/>
          </a:xfrm>
          <a:prstGeom prst="rect">
            <a:avLst/>
          </a:prstGeom>
        </p:spPr>
        <p:txBody>
          <a:bodyPr wrap="square">
            <a:spAutoFit/>
          </a:bodyPr>
          <a:lstStyle/>
          <a:p>
            <a:r>
              <a:rPr lang="it-IT" sz="1200" b="1" dirty="0">
                <a:latin typeface="Times New Roman" pitchFamily="18" charset="0"/>
                <a:cs typeface="Times New Roman" pitchFamily="18" charset="0"/>
              </a:rPr>
              <a:t>Venerdì 6 </a:t>
            </a:r>
            <a:r>
              <a:rPr lang="it-IT" sz="1200" b="1" dirty="0" smtClean="0">
                <a:latin typeface="Times New Roman" pitchFamily="18" charset="0"/>
                <a:cs typeface="Times New Roman" pitchFamily="18" charset="0"/>
              </a:rPr>
              <a:t>Gennaio 2012, con </a:t>
            </a:r>
            <a:r>
              <a:rPr lang="it-IT" sz="1200" b="1" dirty="0">
                <a:latin typeface="Times New Roman" pitchFamily="18" charset="0"/>
                <a:cs typeface="Times New Roman" pitchFamily="18" charset="0"/>
              </a:rPr>
              <a:t>una breve manifestazione, a causa delle cattive condizioni metereologiche, </a:t>
            </a:r>
          </a:p>
          <a:p>
            <a:r>
              <a:rPr lang="it-IT" sz="1200" b="1" dirty="0">
                <a:latin typeface="Times New Roman" pitchFamily="18" charset="0"/>
                <a:cs typeface="Times New Roman" pitchFamily="18" charset="0"/>
              </a:rPr>
              <a:t>il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Club di Zafferana Etnea con il suo Presidente Dott. Alfio Cavallaro, ha ufficialmente </a:t>
            </a:r>
            <a:r>
              <a:rPr lang="it-IT" sz="1200" b="1" dirty="0" smtClean="0">
                <a:latin typeface="Times New Roman" pitchFamily="18" charset="0"/>
                <a:cs typeface="Times New Roman" pitchFamily="18" charset="0"/>
              </a:rPr>
              <a:t>donato alla Misericordia </a:t>
            </a:r>
            <a:r>
              <a:rPr lang="it-IT" sz="1200" b="1" dirty="0">
                <a:latin typeface="Times New Roman" pitchFamily="18" charset="0"/>
                <a:cs typeface="Times New Roman" pitchFamily="18" charset="0"/>
              </a:rPr>
              <a:t>locale un Monitor </a:t>
            </a:r>
            <a:r>
              <a:rPr lang="it-IT" sz="1200" b="1" dirty="0" err="1">
                <a:latin typeface="Times New Roman" pitchFamily="18" charset="0"/>
                <a:cs typeface="Times New Roman" pitchFamily="18" charset="0"/>
              </a:rPr>
              <a:t>multiparametrico</a:t>
            </a:r>
            <a:r>
              <a:rPr lang="it-IT" sz="1200" b="1" dirty="0">
                <a:latin typeface="Times New Roman" pitchFamily="18" charset="0"/>
                <a:cs typeface="Times New Roman" pitchFamily="18" charset="0"/>
              </a:rPr>
              <a:t> da collocare all’interno dell’ambulanza che lo stesso </a:t>
            </a:r>
            <a:r>
              <a:rPr lang="it-IT" sz="1200" b="1" dirty="0" smtClean="0">
                <a:latin typeface="Times New Roman" pitchFamily="18" charset="0"/>
                <a:cs typeface="Times New Roman" pitchFamily="18" charset="0"/>
              </a:rPr>
              <a:t>Club ha donato precedentemente. </a:t>
            </a:r>
            <a:endParaRPr lang="it-IT" sz="1200" b="1" dirty="0">
              <a:latin typeface="Times New Roman" pitchFamily="18" charset="0"/>
              <a:cs typeface="Times New Roman" pitchFamily="18" charset="0"/>
            </a:endParaRPr>
          </a:p>
        </p:txBody>
      </p:sp>
      <p:sp>
        <p:nvSpPr>
          <p:cNvPr id="7" name="Rettangolo 6"/>
          <p:cNvSpPr/>
          <p:nvPr/>
        </p:nvSpPr>
        <p:spPr>
          <a:xfrm>
            <a:off x="478222" y="4604448"/>
            <a:ext cx="2798353" cy="2677656"/>
          </a:xfrm>
          <a:prstGeom prst="rect">
            <a:avLst/>
          </a:prstGeom>
        </p:spPr>
        <p:txBody>
          <a:bodyPr wrap="square">
            <a:spAutoFit/>
          </a:bodyPr>
          <a:lstStyle/>
          <a:p>
            <a:r>
              <a:rPr lang="it-IT" sz="1200" b="1" dirty="0">
                <a:latin typeface="Times New Roman" pitchFamily="18" charset="0"/>
                <a:cs typeface="Times New Roman" pitchFamily="18" charset="0"/>
              </a:rPr>
              <a:t>Il Monitor </a:t>
            </a:r>
            <a:r>
              <a:rPr lang="it-IT" sz="1200" b="1" dirty="0" err="1">
                <a:latin typeface="Times New Roman" pitchFamily="18" charset="0"/>
                <a:cs typeface="Times New Roman" pitchFamily="18" charset="0"/>
              </a:rPr>
              <a:t>multiparametrico</a:t>
            </a:r>
            <a:r>
              <a:rPr lang="it-IT" sz="1200" b="1" dirty="0">
                <a:latin typeface="Times New Roman" pitchFamily="18" charset="0"/>
                <a:cs typeface="Times New Roman" pitchFamily="18" charset="0"/>
              </a:rPr>
              <a:t>, acquistato con il ricavato della tombola di beneficenza del </a:t>
            </a:r>
            <a:r>
              <a:rPr lang="it-IT" sz="1200" b="1" dirty="0" smtClean="0">
                <a:latin typeface="Times New Roman" pitchFamily="18" charset="0"/>
                <a:cs typeface="Times New Roman" pitchFamily="18" charset="0"/>
              </a:rPr>
              <a:t>l’ 8 Dicembre </a:t>
            </a:r>
            <a:r>
              <a:rPr lang="it-IT" sz="1200" b="1" dirty="0">
                <a:latin typeface="Times New Roman" pitchFamily="18" charset="0"/>
                <a:cs typeface="Times New Roman" pitchFamily="18" charset="0"/>
              </a:rPr>
              <a:t>2010 e </a:t>
            </a:r>
          </a:p>
          <a:p>
            <a:r>
              <a:rPr lang="it-IT" sz="1200" b="1" dirty="0">
                <a:latin typeface="Times New Roman" pitchFamily="18" charset="0"/>
                <a:cs typeface="Times New Roman" pitchFamily="18" charset="0"/>
              </a:rPr>
              <a:t>richiesto espressamente dal Governatore della Misericordia, </a:t>
            </a:r>
            <a:r>
              <a:rPr lang="it-IT" sz="1200" b="1" dirty="0" err="1">
                <a:latin typeface="Times New Roman" pitchFamily="18" charset="0"/>
                <a:cs typeface="Times New Roman" pitchFamily="18" charset="0"/>
              </a:rPr>
              <a:t>Sig</a:t>
            </a:r>
            <a:r>
              <a:rPr lang="it-IT" sz="1200" b="1" dirty="0">
                <a:latin typeface="Times New Roman" pitchFamily="18" charset="0"/>
                <a:cs typeface="Times New Roman" pitchFamily="18" charset="0"/>
              </a:rPr>
              <a:t> Alfonso </a:t>
            </a:r>
            <a:r>
              <a:rPr lang="it-IT" sz="1200" b="1" dirty="0" err="1">
                <a:latin typeface="Times New Roman" pitchFamily="18" charset="0"/>
                <a:cs typeface="Times New Roman" pitchFamily="18" charset="0"/>
              </a:rPr>
              <a:t>Menia</a:t>
            </a:r>
            <a:r>
              <a:rPr lang="it-IT" sz="1200" b="1" dirty="0">
                <a:latin typeface="Times New Roman" pitchFamily="18" charset="0"/>
                <a:cs typeface="Times New Roman" pitchFamily="18" charset="0"/>
              </a:rPr>
              <a:t>, consentirà </a:t>
            </a:r>
            <a:r>
              <a:rPr lang="it-IT" sz="1200" b="1" dirty="0" smtClean="0">
                <a:latin typeface="Times New Roman" pitchFamily="18" charset="0"/>
                <a:cs typeface="Times New Roman" pitchFamily="18" charset="0"/>
              </a:rPr>
              <a:t>di monitorizzare</a:t>
            </a:r>
            <a:r>
              <a:rPr lang="it-IT" sz="1200" b="1" dirty="0">
                <a:latin typeface="Times New Roman" pitchFamily="18" charset="0"/>
                <a:cs typeface="Times New Roman" pitchFamily="18" charset="0"/>
              </a:rPr>
              <a:t>, durante il trasporto dei pazienti verso i luoghi di cura, diversi parametri </a:t>
            </a:r>
            <a:r>
              <a:rPr lang="it-IT" sz="1200" b="1" dirty="0" smtClean="0">
                <a:latin typeface="Times New Roman" pitchFamily="18" charset="0"/>
                <a:cs typeface="Times New Roman" pitchFamily="18" charset="0"/>
              </a:rPr>
              <a:t>vitali contemporaneamente </a:t>
            </a:r>
            <a:r>
              <a:rPr lang="it-IT" sz="1200" b="1" dirty="0">
                <a:latin typeface="Times New Roman" pitchFamily="18" charset="0"/>
                <a:cs typeface="Times New Roman" pitchFamily="18" charset="0"/>
              </a:rPr>
              <a:t>(temperatura corporea, pressione arteriosa, frequenza cardiaca e respiratoria, 7 </a:t>
            </a:r>
            <a:r>
              <a:rPr lang="it-IT" sz="1200" b="1" dirty="0" smtClean="0">
                <a:latin typeface="Times New Roman" pitchFamily="18" charset="0"/>
                <a:cs typeface="Times New Roman" pitchFamily="18" charset="0"/>
              </a:rPr>
              <a:t>derivazioni  </a:t>
            </a:r>
            <a:r>
              <a:rPr lang="it-IT" sz="1200" b="1" dirty="0">
                <a:latin typeface="Times New Roman" pitchFamily="18" charset="0"/>
                <a:cs typeface="Times New Roman" pitchFamily="18" charset="0"/>
              </a:rPr>
              <a:t>dell’elettrocardiogramma e saturazione di ossigeno). </a:t>
            </a:r>
          </a:p>
        </p:txBody>
      </p:sp>
      <p:pic>
        <p:nvPicPr>
          <p:cNvPr id="10" name="Picture 4" descr="C:\Users\Alfio Cavallaro\Desktop\ATTIVITA' KIWANIANE\Attività svolte\Misericordia\IMG_36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7658" y="7323996"/>
            <a:ext cx="3447691" cy="258576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3076" name="Picture 4" descr="C:\Users\Alfio Cavallaro\Desktop\ATTIVITA' KIWANIANE\Attività svolte\Misericordia\IMG_36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387" y="7583530"/>
            <a:ext cx="3101645" cy="2326234"/>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3" name="Picture 2" descr="http://www.nonsolouniformi.com/images/misericordia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5769" y="280619"/>
            <a:ext cx="864096" cy="825929"/>
          </a:xfrm>
          <a:prstGeom prst="rect">
            <a:avLst/>
          </a:prstGeom>
          <a:noFill/>
          <a:extLst>
            <a:ext uri="{909E8E84-426E-40DD-AFC4-6F175D3DCCD1}">
              <a14:hiddenFill xmlns:a14="http://schemas.microsoft.com/office/drawing/2010/main">
                <a:solidFill>
                  <a:srgbClr val="FFFFFF"/>
                </a:solidFill>
              </a14:hiddenFill>
            </a:ext>
          </a:extLst>
        </p:spPr>
      </p:pic>
      <p:sp>
        <p:nvSpPr>
          <p:cNvPr id="11" name="Ritardo 10"/>
          <p:cNvSpPr/>
          <p:nvPr/>
        </p:nvSpPr>
        <p:spPr>
          <a:xfrm>
            <a:off x="33831" y="10138049"/>
            <a:ext cx="1670342" cy="612648"/>
          </a:xfrm>
          <a:prstGeom prst="flowChartDelay">
            <a:avLst/>
          </a:prstGeom>
          <a:solidFill>
            <a:srgbClr val="00B0F0">
              <a:alpha val="7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15</a:t>
            </a:r>
            <a:endParaRPr lang="it-IT" sz="3200" b="1" dirty="0">
              <a:solidFill>
                <a:srgbClr val="000000"/>
              </a:solidFill>
            </a:endParaRPr>
          </a:p>
        </p:txBody>
      </p:sp>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165403"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3032108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70000"/>
          </a:srgbClr>
        </a:solidFill>
        <a:effectLst/>
      </p:bgPr>
    </p:bg>
    <p:spTree>
      <p:nvGrpSpPr>
        <p:cNvPr id="1" name=""/>
        <p:cNvGrpSpPr/>
        <p:nvPr/>
      </p:nvGrpSpPr>
      <p:grpSpPr>
        <a:xfrm>
          <a:off x="0" y="0"/>
          <a:ext cx="0" cy="0"/>
          <a:chOff x="0" y="0"/>
          <a:chExt cx="0" cy="0"/>
        </a:xfrm>
      </p:grpSpPr>
      <p:pic>
        <p:nvPicPr>
          <p:cNvPr id="2051" name="Picture 3" descr="C:\Users\Alfio Cavallaro\Desktop\ATTIVITA' KIWANIANE\Attività svolte\Misericordia\Foto Monitor consegna ufficiale\IMG_0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8746" y="7560010"/>
            <a:ext cx="3391026" cy="254327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2053" name="Picture 5" descr="C:\Users\Alfio Cavallaro\Desktop\ATTIVITA' KIWANIANE\Attività svolte\Misericordia\IMG_36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2600" y="1070996"/>
            <a:ext cx="3373120" cy="252984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6" name="Rettangolo 5"/>
          <p:cNvSpPr/>
          <p:nvPr/>
        </p:nvSpPr>
        <p:spPr>
          <a:xfrm>
            <a:off x="429456" y="7695532"/>
            <a:ext cx="3289688" cy="1938992"/>
          </a:xfrm>
          <a:prstGeom prst="rect">
            <a:avLst/>
          </a:prstGeom>
        </p:spPr>
        <p:txBody>
          <a:bodyPr wrap="square">
            <a:spAutoFit/>
          </a:bodyPr>
          <a:lstStyle/>
          <a:p>
            <a:r>
              <a:rPr lang="it-IT" sz="1200" b="1" dirty="0" smtClean="0">
                <a:latin typeface="Times New Roman" pitchFamily="18" charset="0"/>
                <a:cs typeface="Times New Roman" pitchFamily="18" charset="0"/>
              </a:rPr>
              <a:t>Nel </a:t>
            </a:r>
            <a:r>
              <a:rPr lang="it-IT" sz="1200" b="1" dirty="0">
                <a:latin typeface="Times New Roman" pitchFamily="18" charset="0"/>
                <a:cs typeface="Times New Roman" pitchFamily="18" charset="0"/>
              </a:rPr>
              <a:t>corso della stessa cerimonia, dei buoni spesa destinati a famiglie bisognose e da utilizzare presso i supermercati PAM (</a:t>
            </a:r>
            <a:r>
              <a:rPr lang="it-IT" sz="1200" b="1" dirty="0" err="1">
                <a:latin typeface="Times New Roman" pitchFamily="18" charset="0"/>
                <a:cs typeface="Times New Roman" pitchFamily="18" charset="0"/>
              </a:rPr>
              <a:t>Aligros</a:t>
            </a:r>
            <a:r>
              <a:rPr lang="it-IT" sz="1200" b="1" dirty="0" smtClean="0">
                <a:latin typeface="Times New Roman" pitchFamily="18" charset="0"/>
                <a:cs typeface="Times New Roman" pitchFamily="18" charset="0"/>
              </a:rPr>
              <a:t>),</a:t>
            </a:r>
            <a:endParaRPr lang="it-IT" sz="12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 </a:t>
            </a:r>
            <a:r>
              <a:rPr lang="it-IT" sz="1200" b="1" dirty="0">
                <a:latin typeface="Times New Roman" pitchFamily="18" charset="0"/>
                <a:cs typeface="Times New Roman" pitchFamily="18" charset="0"/>
              </a:rPr>
              <a:t>sono stati consegnati al responsabile locale della </a:t>
            </a:r>
            <a:r>
              <a:rPr lang="it-IT" sz="1200" b="1" dirty="0" smtClean="0">
                <a:latin typeface="Times New Roman" pitchFamily="18" charset="0"/>
                <a:cs typeface="Times New Roman" pitchFamily="18" charset="0"/>
              </a:rPr>
              <a:t>Caritas.</a:t>
            </a:r>
            <a:endParaRPr lang="it-IT" sz="12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Tra le iniziative del </a:t>
            </a:r>
            <a:r>
              <a:rPr lang="it-IT" sz="1200" b="1" dirty="0" err="1" smtClean="0">
                <a:latin typeface="Times New Roman" pitchFamily="18" charset="0"/>
                <a:cs typeface="Times New Roman" pitchFamily="18" charset="0"/>
              </a:rPr>
              <a:t>Kiwanis</a:t>
            </a:r>
            <a:r>
              <a:rPr lang="it-IT" sz="1200" b="1" dirty="0" smtClean="0">
                <a:latin typeface="Times New Roman" pitchFamily="18" charset="0"/>
                <a:cs typeface="Times New Roman" pitchFamily="18" charset="0"/>
              </a:rPr>
              <a:t> Zafferana sono privilegiate quelle che hanno l’obiettivo di </a:t>
            </a:r>
            <a:r>
              <a:rPr lang="it-IT" sz="1200" b="1" dirty="0">
                <a:latin typeface="Times New Roman" pitchFamily="18" charset="0"/>
                <a:cs typeface="Times New Roman" pitchFamily="18" charset="0"/>
              </a:rPr>
              <a:t>intervenire quanto </a:t>
            </a:r>
            <a:r>
              <a:rPr lang="it-IT" sz="1200" b="1" dirty="0" err="1">
                <a:latin typeface="Times New Roman" pitchFamily="18" charset="0"/>
                <a:cs typeface="Times New Roman" pitchFamily="18" charset="0"/>
              </a:rPr>
              <a:t>piu</a:t>
            </a:r>
            <a:r>
              <a:rPr lang="it-IT" sz="1200" b="1" dirty="0">
                <a:latin typeface="Times New Roman" pitchFamily="18" charset="0"/>
                <a:cs typeface="Times New Roman" pitchFamily="18" charset="0"/>
              </a:rPr>
              <a:t> possibile a colmare eventuali esigenze nella salute pubblica della </a:t>
            </a:r>
            <a:r>
              <a:rPr lang="it-IT" sz="1200" b="1" dirty="0" smtClean="0">
                <a:latin typeface="Times New Roman" pitchFamily="18" charset="0"/>
                <a:cs typeface="Times New Roman" pitchFamily="18" charset="0"/>
              </a:rPr>
              <a:t>nostra </a:t>
            </a:r>
            <a:r>
              <a:rPr lang="it-IT" sz="1200" b="1" dirty="0">
                <a:latin typeface="Times New Roman" pitchFamily="18" charset="0"/>
                <a:cs typeface="Times New Roman" pitchFamily="18" charset="0"/>
              </a:rPr>
              <a:t>comunità.</a:t>
            </a:r>
          </a:p>
        </p:txBody>
      </p:sp>
      <p:pic>
        <p:nvPicPr>
          <p:cNvPr id="7" name="Picture 2" descr="C:\Users\Alfio Cavallaro\Desktop\ATTIVITA' KIWANIANE\Attività svolte\Misericordia\Foto Monitor consegna ufficiale\IMG_03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518" y="4591696"/>
            <a:ext cx="3398509" cy="254888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8" name="Picture 3" descr="C:\Users\Alfio Cavallaro\Desktop\ATTIVITA' KIWANIANE\Attività svolte\Misericordia\Foto Monitor consegna ufficiale\IMG_03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1077" y="4596416"/>
            <a:ext cx="3456384" cy="259228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3947925" y="612222"/>
            <a:ext cx="3349793" cy="3416320"/>
          </a:xfrm>
          <a:prstGeom prst="rect">
            <a:avLst/>
          </a:prstGeom>
        </p:spPr>
        <p:txBody>
          <a:bodyPr wrap="square">
            <a:spAutoFit/>
          </a:bodyPr>
          <a:lstStyle/>
          <a:p>
            <a:r>
              <a:rPr lang="it-IT" sz="1200" b="1" dirty="0">
                <a:latin typeface="Times New Roman" pitchFamily="18" charset="0"/>
                <a:cs typeface="Times New Roman" pitchFamily="18" charset="0"/>
              </a:rPr>
              <a:t>Insieme al respiratore automatico ed al defibrillatore </a:t>
            </a:r>
            <a:r>
              <a:rPr lang="it-IT" sz="1200" b="1" dirty="0" smtClean="0">
                <a:latin typeface="Times New Roman" pitchFamily="18" charset="0"/>
                <a:cs typeface="Times New Roman" pitchFamily="18" charset="0"/>
              </a:rPr>
              <a:t>semiautomatico, già </a:t>
            </a:r>
            <a:r>
              <a:rPr lang="it-IT" sz="1200" b="1" dirty="0">
                <a:latin typeface="Times New Roman" pitchFamily="18" charset="0"/>
                <a:cs typeface="Times New Roman" pitchFamily="18" charset="0"/>
              </a:rPr>
              <a:t>in loro possesso, il Monitor </a:t>
            </a:r>
            <a:r>
              <a:rPr lang="it-IT" sz="1200" b="1" dirty="0" smtClean="0">
                <a:latin typeface="Times New Roman" pitchFamily="18" charset="0"/>
                <a:cs typeface="Times New Roman" pitchFamily="18" charset="0"/>
              </a:rPr>
              <a:t>trasformerà </a:t>
            </a:r>
            <a:r>
              <a:rPr lang="it-IT" sz="1200" b="1" dirty="0">
                <a:latin typeface="Times New Roman" pitchFamily="18" charset="0"/>
                <a:cs typeface="Times New Roman" pitchFamily="18" charset="0"/>
              </a:rPr>
              <a:t>la loro ambulanza in una Unità Mobile di Rianimazione. I cittadini di Zafferana Etnea che </a:t>
            </a:r>
            <a:r>
              <a:rPr lang="it-IT" sz="1200" b="1" dirty="0" smtClean="0">
                <a:latin typeface="Times New Roman" pitchFamily="18" charset="0"/>
                <a:cs typeface="Times New Roman" pitchFamily="18" charset="0"/>
              </a:rPr>
              <a:t>dovranno </a:t>
            </a:r>
            <a:r>
              <a:rPr lang="it-IT" sz="1200" b="1" dirty="0">
                <a:latin typeface="Times New Roman" pitchFamily="18" charset="0"/>
                <a:cs typeface="Times New Roman" pitchFamily="18" charset="0"/>
              </a:rPr>
              <a:t>raggiungere un luogo di cura, potranno farlo in tutta sicurezza, con una </a:t>
            </a:r>
            <a:r>
              <a:rPr lang="it-IT" sz="1200" b="1" dirty="0" err="1">
                <a:latin typeface="Times New Roman" pitchFamily="18" charset="0"/>
                <a:cs typeface="Times New Roman" pitchFamily="18" charset="0"/>
              </a:rPr>
              <a:t>monitorizzazione</a:t>
            </a:r>
            <a:r>
              <a:rPr lang="it-IT" sz="1200" b="1" dirty="0">
                <a:latin typeface="Times New Roman" pitchFamily="18" charset="0"/>
                <a:cs typeface="Times New Roman" pitchFamily="18" charset="0"/>
              </a:rPr>
              <a:t> </a:t>
            </a:r>
            <a:r>
              <a:rPr lang="it-IT" sz="1200" b="1" dirty="0" smtClean="0">
                <a:latin typeface="Times New Roman" pitchFamily="18" charset="0"/>
                <a:cs typeface="Times New Roman" pitchFamily="18" charset="0"/>
              </a:rPr>
              <a:t>continua </a:t>
            </a:r>
            <a:r>
              <a:rPr lang="it-IT" sz="1200" b="1" dirty="0">
                <a:latin typeface="Times New Roman" pitchFamily="18" charset="0"/>
                <a:cs typeface="Times New Roman" pitchFamily="18" charset="0"/>
              </a:rPr>
              <a:t>dei loro parametri vitali.</a:t>
            </a:r>
          </a:p>
          <a:p>
            <a:r>
              <a:rPr lang="it-IT" sz="1200" b="1" dirty="0">
                <a:latin typeface="Times New Roman" pitchFamily="18" charset="0"/>
                <a:cs typeface="Times New Roman" pitchFamily="18" charset="0"/>
              </a:rPr>
              <a:t>Alla cerimonia erano presenti, oltre al Presidente del club Dott. A. Cavallaro, il </a:t>
            </a:r>
            <a:r>
              <a:rPr lang="it-IT" sz="1200" b="1" dirty="0" err="1" smtClean="0">
                <a:latin typeface="Times New Roman" pitchFamily="18" charset="0"/>
                <a:cs typeface="Times New Roman" pitchFamily="18" charset="0"/>
              </a:rPr>
              <a:t>Past</a:t>
            </a:r>
            <a:r>
              <a:rPr lang="it-IT" sz="1200" b="1" dirty="0" smtClean="0">
                <a:latin typeface="Times New Roman" pitchFamily="18" charset="0"/>
                <a:cs typeface="Times New Roman" pitchFamily="18" charset="0"/>
              </a:rPr>
              <a:t>-presidente Avv</a:t>
            </a:r>
            <a:r>
              <a:rPr lang="it-IT" sz="1200" b="1" dirty="0">
                <a:latin typeface="Times New Roman" pitchFamily="18" charset="0"/>
                <a:cs typeface="Times New Roman" pitchFamily="18" charset="0"/>
              </a:rPr>
              <a:t>. S. Leonardi, il Segretario Dott. A. Russo, il Cerimoniere Ing. S. </a:t>
            </a:r>
            <a:r>
              <a:rPr lang="it-IT" sz="1200" b="1" dirty="0" err="1">
                <a:latin typeface="Times New Roman" pitchFamily="18" charset="0"/>
                <a:cs typeface="Times New Roman" pitchFamily="18" charset="0"/>
              </a:rPr>
              <a:t>Cutuli</a:t>
            </a:r>
            <a:r>
              <a:rPr lang="it-IT" sz="1200" b="1" dirty="0">
                <a:latin typeface="Times New Roman" pitchFamily="18" charset="0"/>
                <a:cs typeface="Times New Roman" pitchFamily="18" charset="0"/>
              </a:rPr>
              <a:t>, il socio A. Pappalardo, il </a:t>
            </a:r>
            <a:r>
              <a:rPr lang="it-IT" sz="1200" b="1" dirty="0" smtClean="0">
                <a:latin typeface="Times New Roman" pitchFamily="18" charset="0"/>
                <a:cs typeface="Times New Roman" pitchFamily="18" charset="0"/>
              </a:rPr>
              <a:t>Governatore </a:t>
            </a:r>
            <a:r>
              <a:rPr lang="it-IT" sz="1200" b="1" dirty="0">
                <a:latin typeface="Times New Roman" pitchFamily="18" charset="0"/>
                <a:cs typeface="Times New Roman" pitchFamily="18" charset="0"/>
              </a:rPr>
              <a:t>e numerosi volontari della Misericordia locale, che a conclusione della cerimonia, hanno </a:t>
            </a:r>
            <a:r>
              <a:rPr lang="it-IT" sz="1200" b="1" dirty="0" smtClean="0">
                <a:latin typeface="Times New Roman" pitchFamily="18" charset="0"/>
                <a:cs typeface="Times New Roman" pitchFamily="18" charset="0"/>
              </a:rPr>
              <a:t>espresso </a:t>
            </a:r>
            <a:r>
              <a:rPr lang="it-IT" sz="1200" b="1" dirty="0">
                <a:latin typeface="Times New Roman" pitchFamily="18" charset="0"/>
                <a:cs typeface="Times New Roman" pitchFamily="18" charset="0"/>
              </a:rPr>
              <a:t>la loro profonda </a:t>
            </a:r>
            <a:r>
              <a:rPr lang="it-IT" sz="1200" b="1" dirty="0" err="1">
                <a:latin typeface="Times New Roman" pitchFamily="18" charset="0"/>
                <a:cs typeface="Times New Roman" pitchFamily="18" charset="0"/>
              </a:rPr>
              <a:t>gratidudine</a:t>
            </a:r>
            <a:r>
              <a:rPr lang="it-IT" sz="1200" b="1" dirty="0">
                <a:latin typeface="Times New Roman" pitchFamily="18" charset="0"/>
                <a:cs typeface="Times New Roman" pitchFamily="18" charset="0"/>
              </a:rPr>
              <a:t> per la donazione del Monitor.</a:t>
            </a:r>
          </a:p>
        </p:txBody>
      </p:sp>
      <p:sp>
        <p:nvSpPr>
          <p:cNvPr id="9" name="Rettangolo 8"/>
          <p:cNvSpPr/>
          <p:nvPr/>
        </p:nvSpPr>
        <p:spPr>
          <a:xfrm>
            <a:off x="-24064" y="0"/>
            <a:ext cx="342143" cy="10801350"/>
          </a:xfrm>
          <a:prstGeom prst="rect">
            <a:avLst/>
          </a:prstGeom>
          <a:solidFill>
            <a:srgbClr val="00B0F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tardo 10"/>
          <p:cNvSpPr/>
          <p:nvPr/>
        </p:nvSpPr>
        <p:spPr>
          <a:xfrm>
            <a:off x="346650" y="10138049"/>
            <a:ext cx="1670342" cy="612648"/>
          </a:xfrm>
          <a:prstGeom prst="flowChartDelay">
            <a:avLst/>
          </a:prstGeom>
          <a:solidFill>
            <a:srgbClr val="00B0F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16</a:t>
            </a:r>
            <a:endParaRPr lang="it-IT" sz="3200" b="1" dirty="0">
              <a:solidFill>
                <a:srgbClr val="000000"/>
              </a:solidFill>
            </a:endParaRPr>
          </a:p>
        </p:txBody>
      </p:sp>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971725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alpha val="70000"/>
          </a:srgbClr>
        </a:solidFill>
        <a:effectLst/>
      </p:bgPr>
    </p:bg>
    <p:spTree>
      <p:nvGrpSpPr>
        <p:cNvPr id="1" name=""/>
        <p:cNvGrpSpPr/>
        <p:nvPr/>
      </p:nvGrpSpPr>
      <p:grpSpPr>
        <a:xfrm>
          <a:off x="0" y="0"/>
          <a:ext cx="0" cy="0"/>
          <a:chOff x="0" y="0"/>
          <a:chExt cx="0" cy="0"/>
        </a:xfrm>
      </p:grpSpPr>
      <p:sp>
        <p:nvSpPr>
          <p:cNvPr id="9" name="Rettangolo 8"/>
          <p:cNvSpPr/>
          <p:nvPr/>
        </p:nvSpPr>
        <p:spPr>
          <a:xfrm>
            <a:off x="0" y="0"/>
            <a:ext cx="7561263" cy="1271995"/>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C:\Users\Alfio Cavallaro\Desktop\ATTIVITA' KIWANIANE\Attività svolte\Corso BLSD\immagini\salvamentocuor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0374" y="71843"/>
            <a:ext cx="1241325" cy="1241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737" y="2174010"/>
            <a:ext cx="2918647" cy="41270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895216" y="200646"/>
            <a:ext cx="5444253" cy="923330"/>
          </a:xfrm>
          <a:prstGeom prst="rect">
            <a:avLst/>
          </a:prstGeom>
          <a:ln>
            <a:solidFill>
              <a:schemeClr val="tx1"/>
            </a:solidFill>
          </a:ln>
        </p:spPr>
        <p:txBody>
          <a:bodyPr wrap="square">
            <a:spAutoFit/>
          </a:bodyPr>
          <a:lstStyle/>
          <a:p>
            <a:pPr algn="ctr" fontAlgn="base"/>
            <a:r>
              <a:rPr lang="it-IT" b="1" dirty="0" smtClean="0">
                <a:latin typeface="Times New Roman" pitchFamily="18" charset="0"/>
                <a:cs typeface="Times New Roman" pitchFamily="18" charset="0"/>
              </a:rPr>
              <a:t>Corsi Formativi di </a:t>
            </a:r>
            <a:r>
              <a:rPr lang="en-GB" b="1" dirty="0" smtClean="0">
                <a:latin typeface="Times New Roman" pitchFamily="18" charset="0"/>
                <a:cs typeface="Times New Roman" pitchFamily="18" charset="0"/>
              </a:rPr>
              <a:t>BLSD</a:t>
            </a:r>
            <a:r>
              <a:rPr lang="en-GB" b="1" dirty="0">
                <a:latin typeface="Times New Roman" pitchFamily="18" charset="0"/>
                <a:cs typeface="Times New Roman" pitchFamily="18" charset="0"/>
              </a:rPr>
              <a:t>, Basic Life Support &amp; </a:t>
            </a:r>
            <a:r>
              <a:rPr lang="en-GB" b="1" dirty="0" smtClean="0">
                <a:latin typeface="Times New Roman" pitchFamily="18" charset="0"/>
                <a:cs typeface="Times New Roman" pitchFamily="18" charset="0"/>
              </a:rPr>
              <a:t>Defibrillation </a:t>
            </a:r>
            <a:r>
              <a:rPr lang="it-IT" sz="1200" b="1" dirty="0" smtClean="0">
                <a:latin typeface="Times New Roman" pitchFamily="18" charset="0"/>
                <a:cs typeface="Times New Roman" pitchFamily="18" charset="0"/>
              </a:rPr>
              <a:t>(</a:t>
            </a:r>
            <a:r>
              <a:rPr lang="it-IT" sz="1200" b="1" i="1" dirty="0">
                <a:latin typeface="Times New Roman" pitchFamily="18" charset="0"/>
                <a:cs typeface="Times New Roman" pitchFamily="18" charset="0"/>
              </a:rPr>
              <a:t>Supporto delle funzioni vitali di base con defibrillazione</a:t>
            </a:r>
            <a:r>
              <a:rPr lang="it-IT" sz="1200" b="1" dirty="0" smtClean="0">
                <a:latin typeface="Times New Roman" pitchFamily="18" charset="0"/>
                <a:cs typeface="Times New Roman" pitchFamily="18" charset="0"/>
              </a:rPr>
              <a:t>)</a:t>
            </a:r>
            <a:r>
              <a:rPr lang="it-IT" b="1" dirty="0" smtClean="0">
                <a:latin typeface="Times New Roman" pitchFamily="18" charset="0"/>
                <a:cs typeface="Times New Roman" pitchFamily="18" charset="0"/>
              </a:rPr>
              <a:t> Esecutore </a:t>
            </a:r>
            <a:r>
              <a:rPr lang="it-IT" b="1" dirty="0">
                <a:latin typeface="Times New Roman" pitchFamily="18" charset="0"/>
                <a:cs typeface="Times New Roman" pitchFamily="18" charset="0"/>
              </a:rPr>
              <a:t>Categoria A </a:t>
            </a:r>
            <a:r>
              <a:rPr lang="it-IT" b="1" dirty="0" smtClean="0">
                <a:latin typeface="Times New Roman" pitchFamily="18" charset="0"/>
                <a:cs typeface="Times New Roman" pitchFamily="18" charset="0"/>
              </a:rPr>
              <a:t>- </a:t>
            </a:r>
            <a:r>
              <a:rPr lang="it-IT" b="1" dirty="0">
                <a:latin typeface="Times New Roman" pitchFamily="18" charset="0"/>
                <a:cs typeface="Times New Roman" pitchFamily="18" charset="0"/>
              </a:rPr>
              <a:t>Laici.</a:t>
            </a:r>
          </a:p>
        </p:txBody>
      </p:sp>
      <p:sp>
        <p:nvSpPr>
          <p:cNvPr id="3" name="Rettangolo 2"/>
          <p:cNvSpPr/>
          <p:nvPr/>
        </p:nvSpPr>
        <p:spPr>
          <a:xfrm>
            <a:off x="526411" y="6895239"/>
            <a:ext cx="2511299" cy="2923877"/>
          </a:xfrm>
          <a:prstGeom prst="rect">
            <a:avLst/>
          </a:prstGeom>
        </p:spPr>
        <p:txBody>
          <a:bodyPr wrap="square">
            <a:spAutoFit/>
          </a:bodyPr>
          <a:lstStyle/>
          <a:p>
            <a:r>
              <a:rPr lang="it-IT" sz="800" b="1" dirty="0" smtClean="0">
                <a:latin typeface="Times New Roman" pitchFamily="18" charset="0"/>
                <a:cs typeface="Times New Roman" pitchFamily="18" charset="0"/>
              </a:rPr>
              <a:t>Il </a:t>
            </a:r>
            <a:r>
              <a:rPr lang="it-IT" sz="800" b="1" dirty="0">
                <a:latin typeface="Times New Roman" pitchFamily="18" charset="0"/>
                <a:cs typeface="Times New Roman" pitchFamily="18" charset="0"/>
              </a:rPr>
              <a:t>primo </a:t>
            </a:r>
            <a:r>
              <a:rPr lang="it-IT" sz="800" b="1" dirty="0" smtClean="0">
                <a:latin typeface="Times New Roman" pitchFamily="18" charset="0"/>
                <a:cs typeface="Times New Roman" pitchFamily="18" charset="0"/>
              </a:rPr>
              <a:t>dei </a:t>
            </a:r>
            <a:r>
              <a:rPr lang="it-IT" sz="800" b="1" dirty="0">
                <a:latin typeface="Times New Roman" pitchFamily="18" charset="0"/>
                <a:cs typeface="Times New Roman" pitchFamily="18" charset="0"/>
              </a:rPr>
              <a:t>corsi ha avuto luogo il 25 </a:t>
            </a:r>
            <a:r>
              <a:rPr lang="it-IT" sz="800" b="1" dirty="0" smtClean="0">
                <a:latin typeface="Times New Roman" pitchFamily="18" charset="0"/>
                <a:cs typeface="Times New Roman" pitchFamily="18" charset="0"/>
              </a:rPr>
              <a:t>Gennaio </a:t>
            </a:r>
            <a:r>
              <a:rPr lang="it-IT" sz="800" b="1" dirty="0">
                <a:latin typeface="Times New Roman" pitchFamily="18" charset="0"/>
                <a:cs typeface="Times New Roman" pitchFamily="18" charset="0"/>
              </a:rPr>
              <a:t>2012 presso l’Aula Consiliare del Comune, gentilmente concessa dal Sindaco Dott. Alfio Russo, ed ha visto la partecipazione </a:t>
            </a:r>
            <a:r>
              <a:rPr lang="it-IT" sz="800" b="1" dirty="0" err="1">
                <a:latin typeface="Times New Roman" pitchFamily="18" charset="0"/>
                <a:cs typeface="Times New Roman" pitchFamily="18" charset="0"/>
              </a:rPr>
              <a:t>oltrechè</a:t>
            </a:r>
            <a:r>
              <a:rPr lang="it-IT" sz="800" b="1" dirty="0">
                <a:latin typeface="Times New Roman" pitchFamily="18" charset="0"/>
                <a:cs typeface="Times New Roman" pitchFamily="18" charset="0"/>
              </a:rPr>
              <a:t> </a:t>
            </a:r>
            <a:r>
              <a:rPr lang="it-IT" sz="800" b="1" dirty="0" smtClean="0">
                <a:latin typeface="Times New Roman" pitchFamily="18" charset="0"/>
                <a:cs typeface="Times New Roman" pitchFamily="18" charset="0"/>
              </a:rPr>
              <a:t> di </a:t>
            </a:r>
            <a:r>
              <a:rPr lang="it-IT" sz="800" b="1" dirty="0">
                <a:latin typeface="Times New Roman" pitchFamily="18" charset="0"/>
                <a:cs typeface="Times New Roman" pitchFamily="18" charset="0"/>
              </a:rPr>
              <a:t>numerosi concittadini anche di numerosi volontari della Confraternita </a:t>
            </a:r>
            <a:r>
              <a:rPr lang="it-IT" sz="800" b="1" dirty="0" smtClean="0">
                <a:latin typeface="Times New Roman" pitchFamily="18" charset="0"/>
                <a:cs typeface="Times New Roman" pitchFamily="18" charset="0"/>
              </a:rPr>
              <a:t>Misericordia locale, </a:t>
            </a:r>
            <a:r>
              <a:rPr lang="it-IT" sz="800" b="1" dirty="0">
                <a:latin typeface="Times New Roman" pitchFamily="18" charset="0"/>
                <a:cs typeface="Times New Roman" pitchFamily="18" charset="0"/>
              </a:rPr>
              <a:t>compreso il loro Governatore, Alfonso </a:t>
            </a:r>
            <a:r>
              <a:rPr lang="it-IT" sz="800" b="1" dirty="0" err="1">
                <a:latin typeface="Times New Roman" pitchFamily="18" charset="0"/>
                <a:cs typeface="Times New Roman" pitchFamily="18" charset="0"/>
              </a:rPr>
              <a:t>Menia</a:t>
            </a:r>
            <a:r>
              <a:rPr lang="it-IT" sz="800" b="1" dirty="0">
                <a:latin typeface="Times New Roman" pitchFamily="18" charset="0"/>
                <a:cs typeface="Times New Roman" pitchFamily="18" charset="0"/>
              </a:rPr>
              <a:t>. </a:t>
            </a:r>
            <a:endParaRPr lang="it-IT" sz="800" dirty="0">
              <a:latin typeface="Times New Roman" pitchFamily="18" charset="0"/>
              <a:cs typeface="Times New Roman" pitchFamily="18" charset="0"/>
            </a:endParaRPr>
          </a:p>
          <a:p>
            <a:r>
              <a:rPr lang="it-IT" sz="800" b="1" dirty="0">
                <a:latin typeface="Times New Roman" pitchFamily="18" charset="0"/>
                <a:cs typeface="Times New Roman" pitchFamily="18" charset="0"/>
              </a:rPr>
              <a:t>Altri due corsi sono stati effettuati il 31 </a:t>
            </a:r>
            <a:r>
              <a:rPr lang="it-IT" sz="800" b="1" dirty="0" smtClean="0">
                <a:latin typeface="Times New Roman" pitchFamily="18" charset="0"/>
                <a:cs typeface="Times New Roman" pitchFamily="18" charset="0"/>
              </a:rPr>
              <a:t>Gennaio </a:t>
            </a:r>
            <a:r>
              <a:rPr lang="it-IT" sz="800" b="1" dirty="0">
                <a:latin typeface="Times New Roman" pitchFamily="18" charset="0"/>
                <a:cs typeface="Times New Roman" pitchFamily="18" charset="0"/>
              </a:rPr>
              <a:t>2012 presso l’Aula Magna dell’ Istituto Comprensivo F. De Roberto. Sono stati rivolti agli oltre cento alunni della terza media, cosi come voluto fortemente dal Dirigente </a:t>
            </a:r>
            <a:r>
              <a:rPr lang="it-IT" sz="800" b="1" dirty="0" smtClean="0">
                <a:latin typeface="Times New Roman" pitchFamily="18" charset="0"/>
                <a:cs typeface="Times New Roman" pitchFamily="18" charset="0"/>
              </a:rPr>
              <a:t>Scolastico, </a:t>
            </a:r>
            <a:r>
              <a:rPr lang="it-IT" sz="800" b="1" dirty="0">
                <a:latin typeface="Times New Roman" pitchFamily="18" charset="0"/>
                <a:cs typeface="Times New Roman" pitchFamily="18" charset="0"/>
              </a:rPr>
              <a:t>per diffondere la cultura della rianimazione cardiopolmonare e della defibrillazione precoce </a:t>
            </a:r>
            <a:r>
              <a:rPr lang="it-IT" sz="800" b="1" dirty="0" err="1">
                <a:latin typeface="Times New Roman" pitchFamily="18" charset="0"/>
                <a:cs typeface="Times New Roman" pitchFamily="18" charset="0"/>
              </a:rPr>
              <a:t>oltrechè</a:t>
            </a:r>
            <a:r>
              <a:rPr lang="it-IT" sz="800" b="1" dirty="0">
                <a:latin typeface="Times New Roman" pitchFamily="18" charset="0"/>
                <a:cs typeface="Times New Roman" pitchFamily="18" charset="0"/>
              </a:rPr>
              <a:t> nella popolazione generale anche in quella scolare.</a:t>
            </a:r>
            <a:endParaRPr lang="it-IT" sz="800" dirty="0">
              <a:latin typeface="Times New Roman" pitchFamily="18" charset="0"/>
              <a:cs typeface="Times New Roman" pitchFamily="18" charset="0"/>
            </a:endParaRPr>
          </a:p>
          <a:p>
            <a:r>
              <a:rPr lang="it-IT" sz="800" b="1" dirty="0">
                <a:latin typeface="Times New Roman" pitchFamily="18" charset="0"/>
                <a:cs typeface="Times New Roman" pitchFamily="18" charset="0"/>
              </a:rPr>
              <a:t>I corsi sono stati condotti dai dottori Alfio Cavallaro, Angelo Russo, rispettivamente </a:t>
            </a:r>
            <a:r>
              <a:rPr lang="it-IT" sz="800" b="1" dirty="0" smtClean="0">
                <a:latin typeface="Times New Roman" pitchFamily="18" charset="0"/>
                <a:cs typeface="Times New Roman" pitchFamily="18" charset="0"/>
              </a:rPr>
              <a:t>Presidente </a:t>
            </a:r>
            <a:r>
              <a:rPr lang="it-IT" sz="800" b="1" dirty="0">
                <a:latin typeface="Times New Roman" pitchFamily="18" charset="0"/>
                <a:cs typeface="Times New Roman" pitchFamily="18" charset="0"/>
              </a:rPr>
              <a:t>e </a:t>
            </a:r>
            <a:r>
              <a:rPr lang="it-IT" sz="800" b="1" dirty="0" smtClean="0">
                <a:latin typeface="Times New Roman" pitchFamily="18" charset="0"/>
                <a:cs typeface="Times New Roman" pitchFamily="18" charset="0"/>
              </a:rPr>
              <a:t>Segretario </a:t>
            </a:r>
            <a:r>
              <a:rPr lang="it-IT" sz="800" b="1" dirty="0">
                <a:latin typeface="Times New Roman" pitchFamily="18" charset="0"/>
                <a:cs typeface="Times New Roman" pitchFamily="18" charset="0"/>
              </a:rPr>
              <a:t>del </a:t>
            </a:r>
            <a:r>
              <a:rPr lang="it-IT" sz="800" b="1" dirty="0" err="1">
                <a:latin typeface="Times New Roman" pitchFamily="18" charset="0"/>
                <a:cs typeface="Times New Roman" pitchFamily="18" charset="0"/>
              </a:rPr>
              <a:t>kiwanis</a:t>
            </a:r>
            <a:r>
              <a:rPr lang="it-IT" sz="800" b="1" dirty="0">
                <a:latin typeface="Times New Roman" pitchFamily="18" charset="0"/>
                <a:cs typeface="Times New Roman" pitchFamily="18" charset="0"/>
              </a:rPr>
              <a:t>, e Costantino Terranova, </a:t>
            </a:r>
            <a:r>
              <a:rPr lang="it-IT" sz="800" b="1" dirty="0" smtClean="0">
                <a:latin typeface="Times New Roman" pitchFamily="18" charset="0"/>
                <a:cs typeface="Times New Roman" pitchFamily="18" charset="0"/>
              </a:rPr>
              <a:t>Anestesista-Rianimatore </a:t>
            </a:r>
            <a:r>
              <a:rPr lang="it-IT" sz="800" b="1" dirty="0">
                <a:latin typeface="Times New Roman" pitchFamily="18" charset="0"/>
                <a:cs typeface="Times New Roman" pitchFamily="18" charset="0"/>
              </a:rPr>
              <a:t>del Centro Cuore </a:t>
            </a:r>
            <a:r>
              <a:rPr lang="it-IT" sz="800" b="1" dirty="0" err="1">
                <a:latin typeface="Times New Roman" pitchFamily="18" charset="0"/>
                <a:cs typeface="Times New Roman" pitchFamily="18" charset="0"/>
              </a:rPr>
              <a:t>Morgagni</a:t>
            </a:r>
            <a:r>
              <a:rPr lang="it-IT" sz="800" b="1" dirty="0">
                <a:latin typeface="Times New Roman" pitchFamily="18" charset="0"/>
                <a:cs typeface="Times New Roman" pitchFamily="18" charset="0"/>
              </a:rPr>
              <a:t> di Pedara. Lo stesso Centro ha provveduto a fornire il manichino "</a:t>
            </a:r>
            <a:r>
              <a:rPr lang="it-IT" sz="800" b="1" dirty="0" err="1">
                <a:latin typeface="Times New Roman" pitchFamily="18" charset="0"/>
                <a:cs typeface="Times New Roman" pitchFamily="18" charset="0"/>
              </a:rPr>
              <a:t>Resusci</a:t>
            </a:r>
            <a:r>
              <a:rPr lang="it-IT" sz="800" b="1" dirty="0">
                <a:latin typeface="Times New Roman" pitchFamily="18" charset="0"/>
                <a:cs typeface="Times New Roman" pitchFamily="18" charset="0"/>
              </a:rPr>
              <a:t>-Anne" che ha consentito si simulare e riproduce in maniera fedele la realtà dell'arresto cardiaco</a:t>
            </a:r>
            <a:r>
              <a:rPr lang="it-IT" sz="800" b="1" dirty="0" smtClean="0">
                <a:latin typeface="Times New Roman" pitchFamily="18" charset="0"/>
                <a:cs typeface="Times New Roman" pitchFamily="18" charset="0"/>
              </a:rPr>
              <a:t>.</a:t>
            </a:r>
            <a:endParaRPr lang="it-IT" sz="800" dirty="0">
              <a:latin typeface="Times New Roman" pitchFamily="18" charset="0"/>
              <a:cs typeface="Times New Roman" pitchFamily="18" charset="0"/>
            </a:endParaRPr>
          </a:p>
        </p:txBody>
      </p:sp>
      <p:sp>
        <p:nvSpPr>
          <p:cNvPr id="4" name="Rettangolo 3"/>
          <p:cNvSpPr/>
          <p:nvPr/>
        </p:nvSpPr>
        <p:spPr>
          <a:xfrm>
            <a:off x="3680262" y="2154169"/>
            <a:ext cx="3436426" cy="1446550"/>
          </a:xfrm>
          <a:prstGeom prst="rect">
            <a:avLst/>
          </a:prstGeom>
        </p:spPr>
        <p:txBody>
          <a:bodyPr wrap="square">
            <a:spAutoFit/>
          </a:bodyPr>
          <a:lstStyle/>
          <a:p>
            <a:r>
              <a:rPr lang="it-IT" sz="800" b="1" dirty="0">
                <a:latin typeface="Times New Roman" pitchFamily="18" charset="0"/>
                <a:cs typeface="Times New Roman" pitchFamily="18" charset="0"/>
              </a:rPr>
              <a:t>Il </a:t>
            </a:r>
            <a:r>
              <a:rPr lang="it-IT" sz="800" b="1" dirty="0" err="1">
                <a:latin typeface="Times New Roman" pitchFamily="18" charset="0"/>
                <a:cs typeface="Times New Roman" pitchFamily="18" charset="0"/>
              </a:rPr>
              <a:t>Kiwanis</a:t>
            </a:r>
            <a:r>
              <a:rPr lang="it-IT" sz="800" b="1" dirty="0">
                <a:latin typeface="Times New Roman" pitchFamily="18" charset="0"/>
                <a:cs typeface="Times New Roman" pitchFamily="18" charset="0"/>
              </a:rPr>
              <a:t> Club Zafferana Etnea ha effettuato , in questo anno sociale,  dei  corsi di BLSD (Basic Life </a:t>
            </a:r>
            <a:r>
              <a:rPr lang="it-IT" sz="800" b="1" dirty="0" err="1">
                <a:latin typeface="Times New Roman" pitchFamily="18" charset="0"/>
                <a:cs typeface="Times New Roman" pitchFamily="18" charset="0"/>
              </a:rPr>
              <a:t>Support</a:t>
            </a:r>
            <a:r>
              <a:rPr lang="it-IT" sz="800" b="1" dirty="0">
                <a:latin typeface="Times New Roman" pitchFamily="18" charset="0"/>
                <a:cs typeface="Times New Roman" pitchFamily="18" charset="0"/>
              </a:rPr>
              <a:t> &amp; </a:t>
            </a:r>
            <a:r>
              <a:rPr lang="it-IT" sz="800" b="1" dirty="0" err="1">
                <a:latin typeface="Times New Roman" pitchFamily="18" charset="0"/>
                <a:cs typeface="Times New Roman" pitchFamily="18" charset="0"/>
              </a:rPr>
              <a:t>Defibrillation</a:t>
            </a:r>
            <a:r>
              <a:rPr lang="it-IT" sz="800" b="1" dirty="0">
                <a:latin typeface="Times New Roman" pitchFamily="18" charset="0"/>
                <a:cs typeface="Times New Roman" pitchFamily="18" charset="0"/>
              </a:rPr>
              <a:t>), di supporto delle funzioni vitali di base con defibrillazione, in caso di arresto cardiaco, secondo le linee guida 2010 dell'</a:t>
            </a:r>
            <a:r>
              <a:rPr lang="it-IT" sz="800" b="1" dirty="0" err="1">
                <a:latin typeface="Times New Roman" pitchFamily="18" charset="0"/>
                <a:cs typeface="Times New Roman" pitchFamily="18" charset="0"/>
              </a:rPr>
              <a:t>Italian</a:t>
            </a:r>
            <a:r>
              <a:rPr lang="it-IT" sz="800" b="1" dirty="0">
                <a:latin typeface="Times New Roman" pitchFamily="18" charset="0"/>
                <a:cs typeface="Times New Roman" pitchFamily="18" charset="0"/>
              </a:rPr>
              <a:t> </a:t>
            </a:r>
            <a:r>
              <a:rPr lang="it-IT" sz="800" b="1" dirty="0" err="1">
                <a:latin typeface="Times New Roman" pitchFamily="18" charset="0"/>
                <a:cs typeface="Times New Roman" pitchFamily="18" charset="0"/>
              </a:rPr>
              <a:t>Resuscitation</a:t>
            </a:r>
            <a:r>
              <a:rPr lang="it-IT" sz="800" b="1" dirty="0">
                <a:latin typeface="Times New Roman" pitchFamily="18" charset="0"/>
                <a:cs typeface="Times New Roman" pitchFamily="18" charset="0"/>
              </a:rPr>
              <a:t> </a:t>
            </a:r>
            <a:r>
              <a:rPr lang="it-IT" sz="800" b="1" dirty="0" err="1">
                <a:latin typeface="Times New Roman" pitchFamily="18" charset="0"/>
                <a:cs typeface="Times New Roman" pitchFamily="18" charset="0"/>
              </a:rPr>
              <a:t>Council</a:t>
            </a:r>
            <a:r>
              <a:rPr lang="it-IT" sz="800" b="1" dirty="0">
                <a:latin typeface="Times New Roman" pitchFamily="18" charset="0"/>
                <a:cs typeface="Times New Roman" pitchFamily="18" charset="0"/>
              </a:rPr>
              <a:t> (IRC) e con istruttori soci dello stesso IRC.</a:t>
            </a:r>
            <a:endParaRPr lang="it-IT" sz="800" dirty="0">
              <a:latin typeface="Times New Roman" pitchFamily="18" charset="0"/>
              <a:cs typeface="Times New Roman" pitchFamily="18" charset="0"/>
            </a:endParaRPr>
          </a:p>
          <a:p>
            <a:r>
              <a:rPr lang="it-IT" sz="800" b="1" dirty="0">
                <a:latin typeface="Times New Roman" pitchFamily="18" charset="0"/>
                <a:cs typeface="Times New Roman" pitchFamily="18" charset="0"/>
              </a:rPr>
              <a:t>I corsi erano inizialmente indirizzati alla popolazione in senso generale (Esecutore Categoria A – Laici) e soprattutto a chi opera quotidianamente in ambienti ad alta densità di popolazione (scuole, aziende, palestre, </a:t>
            </a:r>
            <a:r>
              <a:rPr lang="it-IT" sz="800" b="1" dirty="0" err="1">
                <a:latin typeface="Times New Roman" pitchFamily="18" charset="0"/>
                <a:cs typeface="Times New Roman" pitchFamily="18" charset="0"/>
              </a:rPr>
              <a:t>ecc</a:t>
            </a:r>
            <a:r>
              <a:rPr lang="it-IT" sz="800" b="1" dirty="0">
                <a:latin typeface="Times New Roman" pitchFamily="18" charset="0"/>
                <a:cs typeface="Times New Roman" pitchFamily="18" charset="0"/>
              </a:rPr>
              <a:t>). </a:t>
            </a:r>
            <a:r>
              <a:rPr lang="it-IT" sz="800" b="1" dirty="0" smtClean="0">
                <a:latin typeface="Times New Roman" pitchFamily="18" charset="0"/>
                <a:cs typeface="Times New Roman" pitchFamily="18" charset="0"/>
              </a:rPr>
              <a:t> Successivamente,  il </a:t>
            </a:r>
            <a:r>
              <a:rPr lang="it-IT" sz="800" b="1" dirty="0">
                <a:latin typeface="Times New Roman" pitchFamily="18" charset="0"/>
                <a:cs typeface="Times New Roman" pitchFamily="18" charset="0"/>
              </a:rPr>
              <a:t>Dirigente </a:t>
            </a:r>
            <a:r>
              <a:rPr lang="it-IT" sz="800" b="1" dirty="0" smtClean="0">
                <a:latin typeface="Times New Roman" pitchFamily="18" charset="0"/>
                <a:cs typeface="Times New Roman" pitchFamily="18" charset="0"/>
              </a:rPr>
              <a:t>Scolastico dell’Istituto </a:t>
            </a:r>
            <a:r>
              <a:rPr lang="it-IT" sz="800" b="1" dirty="0">
                <a:latin typeface="Times New Roman" pitchFamily="18" charset="0"/>
                <a:cs typeface="Times New Roman" pitchFamily="18" charset="0"/>
              </a:rPr>
              <a:t>Comprensivo F. De Roberto di Zafferana Etnea, Prof . Antonino Ferraro, ha espressamente chiesto di effettuarli anche per gli alunni della terza media.</a:t>
            </a:r>
            <a:endParaRPr lang="it-IT" sz="800" dirty="0">
              <a:latin typeface="Times New Roman" pitchFamily="18" charset="0"/>
              <a:cs typeface="Times New Roman" pitchFamily="18" charset="0"/>
            </a:endParaRPr>
          </a:p>
        </p:txBody>
      </p:sp>
      <p:pic>
        <p:nvPicPr>
          <p:cNvPr id="2054" name="Picture 6" descr="C:\Users\Alfio Cavallaro\Desktop\ATTIVITA' KIWANIANE\Attività svolte\Corso BLSD\Articolo LA SICILIA blsd\Nuova cartella\IMG_41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14" b="5297"/>
          <a:stretch/>
        </p:blipFill>
        <p:spPr bwMode="auto">
          <a:xfrm>
            <a:off x="4193401" y="3768348"/>
            <a:ext cx="2599334" cy="301136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5" name="Picture 7" descr="C:\Users\Alfio Cavallaro\Desktop\ATTIVITA' KIWANIANE\Attività svolte\Corso BLSD\Articolo LA SICILIA blsd\Nuova cartella\IMG_41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912" b="15784"/>
          <a:stretch/>
        </p:blipFill>
        <p:spPr bwMode="auto">
          <a:xfrm>
            <a:off x="3828229" y="6930149"/>
            <a:ext cx="3108960" cy="312157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0" name="Ritardo 9"/>
          <p:cNvSpPr/>
          <p:nvPr/>
        </p:nvSpPr>
        <p:spPr>
          <a:xfrm>
            <a:off x="15564" y="10138049"/>
            <a:ext cx="1670342" cy="612648"/>
          </a:xfrm>
          <a:prstGeom prst="flowChartDelay">
            <a:avLst/>
          </a:prstGeom>
          <a:solidFill>
            <a:srgbClr val="00B0F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17</a:t>
            </a:r>
            <a:endParaRPr lang="it-IT" sz="3200" b="1" dirty="0">
              <a:solidFill>
                <a:srgbClr val="000000"/>
              </a:solidFill>
            </a:endParaRP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147136"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883839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alpha val="70000"/>
          </a:srgbClr>
        </a:solidFill>
        <a:effectLst/>
      </p:bgPr>
    </p:bg>
    <p:spTree>
      <p:nvGrpSpPr>
        <p:cNvPr id="1" name=""/>
        <p:cNvGrpSpPr/>
        <p:nvPr/>
      </p:nvGrpSpPr>
      <p:grpSpPr>
        <a:xfrm>
          <a:off x="0" y="0"/>
          <a:ext cx="0" cy="0"/>
          <a:chOff x="0" y="0"/>
          <a:chExt cx="0" cy="0"/>
        </a:xfrm>
      </p:grpSpPr>
      <p:sp>
        <p:nvSpPr>
          <p:cNvPr id="2" name="Rettangolo 1"/>
          <p:cNvSpPr/>
          <p:nvPr/>
        </p:nvSpPr>
        <p:spPr>
          <a:xfrm>
            <a:off x="4177672" y="485165"/>
            <a:ext cx="3055460" cy="2062103"/>
          </a:xfrm>
          <a:prstGeom prst="rect">
            <a:avLst/>
          </a:prstGeom>
        </p:spPr>
        <p:txBody>
          <a:bodyPr wrap="square">
            <a:spAutoFit/>
          </a:bodyPr>
          <a:lstStyle/>
          <a:p>
            <a:r>
              <a:rPr lang="it-IT" sz="800" b="1" dirty="0">
                <a:latin typeface="Times New Roman" pitchFamily="18" charset="0"/>
                <a:cs typeface="Times New Roman" pitchFamily="18" charset="0"/>
              </a:rPr>
              <a:t>L’arresto cardiaco, che ha una incidenza annua di 1/1000 abitanti, potrebbe colpire ogni anno 10 cittadini di Zafferana Etnea. Di questi nessuno </a:t>
            </a:r>
            <a:r>
              <a:rPr lang="it-IT" sz="800" b="1" dirty="0" err="1">
                <a:latin typeface="Times New Roman" pitchFamily="18" charset="0"/>
                <a:cs typeface="Times New Roman" pitchFamily="18" charset="0"/>
              </a:rPr>
              <a:t>sopravviverebbe</a:t>
            </a:r>
            <a:r>
              <a:rPr lang="it-IT" sz="800" b="1" dirty="0">
                <a:latin typeface="Times New Roman" pitchFamily="18" charset="0"/>
                <a:cs typeface="Times New Roman" pitchFamily="18" charset="0"/>
              </a:rPr>
              <a:t> se non fosse riconosciuto e se non venisse attivata immediatamente la cosiddetta “catena della sopravvivenza”, che consiste nel chiamare gli operatori del 118 e nell’attesa praticare la rianimazione cardiopolmonare (massaggio cardiaco esterno e respirazione bocca a bocca).  </a:t>
            </a:r>
            <a:endParaRPr lang="it-IT" sz="800" dirty="0">
              <a:latin typeface="Times New Roman" pitchFamily="18" charset="0"/>
              <a:cs typeface="Times New Roman" pitchFamily="18" charset="0"/>
            </a:endParaRPr>
          </a:p>
          <a:p>
            <a:r>
              <a:rPr lang="it-IT" sz="800" b="1" dirty="0">
                <a:latin typeface="Times New Roman" pitchFamily="18" charset="0"/>
                <a:cs typeface="Times New Roman" pitchFamily="18" charset="0"/>
              </a:rPr>
              <a:t>Una buona rianimazione cardiopolmonare ed il repentino arrivo dei soccorsi, in grado </a:t>
            </a:r>
            <a:r>
              <a:rPr lang="it-IT" sz="800" b="1" dirty="0" smtClean="0">
                <a:latin typeface="Times New Roman" pitchFamily="18" charset="0"/>
                <a:cs typeface="Times New Roman" pitchFamily="18" charset="0"/>
              </a:rPr>
              <a:t>di praticare </a:t>
            </a:r>
            <a:r>
              <a:rPr lang="it-IT" sz="800" b="1" dirty="0">
                <a:latin typeface="Times New Roman" pitchFamily="18" charset="0"/>
                <a:cs typeface="Times New Roman" pitchFamily="18" charset="0"/>
              </a:rPr>
              <a:t>la defibrillazione ed eventuali terapie farmacologiche, che completano la catena, consentirebbero di salvare circa il 50% delle persone in arresto cardiaco. </a:t>
            </a:r>
            <a:endParaRPr lang="it-IT" sz="800" dirty="0">
              <a:latin typeface="Times New Roman" pitchFamily="18" charset="0"/>
              <a:cs typeface="Times New Roman" pitchFamily="18" charset="0"/>
            </a:endParaRPr>
          </a:p>
          <a:p>
            <a:r>
              <a:rPr lang="it-IT" sz="800" b="1" dirty="0">
                <a:latin typeface="Times New Roman" pitchFamily="18" charset="0"/>
                <a:cs typeface="Times New Roman" pitchFamily="18" charset="0"/>
              </a:rPr>
              <a:t>Senza l’attivazione della catena della sopravvivenza, il malcapitato subirebbe danni cerebrali irreversibili già dopo 10 minuti di arresto cardiaco e la morte biologica già dopo 20 minuti</a:t>
            </a:r>
            <a:r>
              <a:rPr lang="it-IT" sz="800" b="1" dirty="0" smtClean="0">
                <a:latin typeface="Times New Roman" pitchFamily="18" charset="0"/>
                <a:cs typeface="Times New Roman" pitchFamily="18" charset="0"/>
              </a:rPr>
              <a:t>.</a:t>
            </a:r>
            <a:endParaRPr lang="it-IT" sz="800" dirty="0">
              <a:latin typeface="Times New Roman" pitchFamily="18" charset="0"/>
              <a:cs typeface="Times New Roman" pitchFamily="18" charset="0"/>
            </a:endParaRPr>
          </a:p>
        </p:txBody>
      </p:sp>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0939" y="5980652"/>
            <a:ext cx="2801130" cy="3965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680604" y="4414708"/>
            <a:ext cx="3095551" cy="1446550"/>
          </a:xfrm>
          <a:prstGeom prst="rect">
            <a:avLst/>
          </a:prstGeom>
        </p:spPr>
        <p:txBody>
          <a:bodyPr wrap="square">
            <a:spAutoFit/>
          </a:bodyPr>
          <a:lstStyle/>
          <a:p>
            <a:r>
              <a:rPr lang="it-IT" sz="800" b="1" dirty="0">
                <a:latin typeface="Times New Roman" pitchFamily="18" charset="0"/>
                <a:cs typeface="Times New Roman" pitchFamily="18" charset="0"/>
              </a:rPr>
              <a:t>Ancora oggi, in caso di Arresto Cardiaco </a:t>
            </a:r>
            <a:r>
              <a:rPr lang="it-IT" sz="800" b="1" dirty="0" err="1">
                <a:latin typeface="Times New Roman" pitchFamily="18" charset="0"/>
                <a:cs typeface="Times New Roman" pitchFamily="18" charset="0"/>
              </a:rPr>
              <a:t>extraospedaliero</a:t>
            </a:r>
            <a:r>
              <a:rPr lang="it-IT" sz="800" b="1" dirty="0">
                <a:latin typeface="Times New Roman" pitchFamily="18" charset="0"/>
                <a:cs typeface="Times New Roman" pitchFamily="18" charset="0"/>
              </a:rPr>
              <a:t> i risultati in termini di sopravvivenza sono ancora particolarmente deludenti. La sola arma possibile è la diffusione della cultura dell’Emergenza Cardiologica, nonché la realizzazione dei presupposti per attuare rapidamente le manovre di rianimazione cardiopolmonare e la defibrillazione cardiaca precoce. Il </a:t>
            </a:r>
            <a:r>
              <a:rPr lang="it-IT" sz="800" b="1" dirty="0" err="1">
                <a:latin typeface="Times New Roman" pitchFamily="18" charset="0"/>
                <a:cs typeface="Times New Roman" pitchFamily="18" charset="0"/>
              </a:rPr>
              <a:t>Kiwanis</a:t>
            </a:r>
            <a:r>
              <a:rPr lang="it-IT" sz="800" b="1" dirty="0">
                <a:latin typeface="Times New Roman" pitchFamily="18" charset="0"/>
                <a:cs typeface="Times New Roman" pitchFamily="18" charset="0"/>
              </a:rPr>
              <a:t> Zafferana Etnea, con questa iniziativa ha voluto contribuire a tutelare la salute dei cittadini in caso di gravi patologie cardiologiche e, in particolare, nei casi di arresto cardiocircolatorio, che spesso complica un infarto acuto del miocardio. </a:t>
            </a:r>
            <a:endParaRPr lang="it-IT" sz="800" dirty="0">
              <a:latin typeface="Times New Roman" pitchFamily="18" charset="0"/>
              <a:cs typeface="Times New Roman" pitchFamily="18" charset="0"/>
            </a:endParaRPr>
          </a:p>
        </p:txBody>
      </p:sp>
      <p:sp>
        <p:nvSpPr>
          <p:cNvPr id="6" name="Rettangolo 5"/>
          <p:cNvSpPr/>
          <p:nvPr/>
        </p:nvSpPr>
        <p:spPr>
          <a:xfrm>
            <a:off x="679393" y="9003886"/>
            <a:ext cx="3144638" cy="830997"/>
          </a:xfrm>
          <a:prstGeom prst="rect">
            <a:avLst/>
          </a:prstGeom>
        </p:spPr>
        <p:txBody>
          <a:bodyPr wrap="square">
            <a:spAutoFit/>
          </a:bodyPr>
          <a:lstStyle/>
          <a:p>
            <a:r>
              <a:rPr lang="it-IT" sz="800" b="1" dirty="0" smtClean="0">
                <a:latin typeface="Times New Roman" pitchFamily="18" charset="0"/>
                <a:cs typeface="Times New Roman" pitchFamily="18" charset="0"/>
              </a:rPr>
              <a:t>L’obiettivo era stato quello </a:t>
            </a:r>
            <a:r>
              <a:rPr lang="it-IT" sz="800" b="1" dirty="0">
                <a:latin typeface="Times New Roman" pitchFamily="18" charset="0"/>
                <a:cs typeface="Times New Roman" pitchFamily="18" charset="0"/>
              </a:rPr>
              <a:t>di diffondere tra la popolazione, grazie </a:t>
            </a:r>
            <a:endParaRPr lang="it-IT" sz="800" b="1" dirty="0" smtClean="0">
              <a:latin typeface="Times New Roman" pitchFamily="18" charset="0"/>
              <a:cs typeface="Times New Roman" pitchFamily="18" charset="0"/>
            </a:endParaRPr>
          </a:p>
          <a:p>
            <a:r>
              <a:rPr lang="it-IT" sz="800" b="1" dirty="0" smtClean="0">
                <a:latin typeface="Times New Roman" pitchFamily="18" charset="0"/>
                <a:cs typeface="Times New Roman" pitchFamily="18" charset="0"/>
              </a:rPr>
              <a:t>anche </a:t>
            </a:r>
            <a:r>
              <a:rPr lang="it-IT" sz="800" b="1" dirty="0">
                <a:latin typeface="Times New Roman" pitchFamily="18" charset="0"/>
                <a:cs typeface="Times New Roman" pitchFamily="18" charset="0"/>
              </a:rPr>
              <a:t>alla diffusione di un opuscolo,  la cultura della defibrillazione precoce sul territorio, per un aiuto reale alle persone colpite da arresto cardiocircolatorio, in modo da ridurre i danni invalidanti permanenti dovuti a ritardato trattamento dell’arresto</a:t>
            </a:r>
            <a:r>
              <a:rPr lang="it-IT" sz="800" b="1" dirty="0" smtClean="0">
                <a:latin typeface="Times New Roman" pitchFamily="18" charset="0"/>
                <a:cs typeface="Times New Roman" pitchFamily="18" charset="0"/>
              </a:rPr>
              <a:t>. Un attestato di partecipazione è stato consegnato a tutti  i partecipanti ai corsi.</a:t>
            </a:r>
            <a:endParaRPr lang="it-IT" dirty="0"/>
          </a:p>
        </p:txBody>
      </p:sp>
      <p:pic>
        <p:nvPicPr>
          <p:cNvPr id="3074" name="Picture 2" descr="C:\Users\Alfio Cavallaro\Desktop\ATTIVITA' KIWANIANE\Attività svolte\Corso BLSD\Articolo LA SICILIA blsd\Nuova cartella (2)\IMG_41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54" b="6277"/>
          <a:stretch/>
        </p:blipFill>
        <p:spPr bwMode="auto">
          <a:xfrm>
            <a:off x="562091" y="536701"/>
            <a:ext cx="3388064" cy="369841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75" name="Picture 3" descr="C:\Users\Alfio Cavallaro\Desktop\ATTIVITA' KIWANIANE\Attività svolte\Corso BLSD\Articolo LA SICILIA blsd\Nuova cartella (3)\IMG_42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40" y="6047515"/>
            <a:ext cx="3519977" cy="263998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76" name="Picture 4" descr="C:\Users\Alfio Cavallaro\Desktop\ATTIVITA' KIWANIANE\Attività svolte\Corso BLSD\Articolo LA SICILIA blsd\Nuova cartella (2)\IMG_417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136" b="6669"/>
          <a:stretch/>
        </p:blipFill>
        <p:spPr bwMode="auto">
          <a:xfrm>
            <a:off x="4177671" y="2696111"/>
            <a:ext cx="3111413" cy="307800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9" name="Ritardo 8"/>
          <p:cNvSpPr/>
          <p:nvPr/>
        </p:nvSpPr>
        <p:spPr>
          <a:xfrm>
            <a:off x="346650" y="10138049"/>
            <a:ext cx="1670342" cy="612648"/>
          </a:xfrm>
          <a:prstGeom prst="flowChartDelay">
            <a:avLst/>
          </a:prstGeom>
          <a:solidFill>
            <a:srgbClr val="00B0F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18</a:t>
            </a:r>
            <a:endParaRPr lang="it-IT" sz="3200" b="1" dirty="0">
              <a:solidFill>
                <a:srgbClr val="000000"/>
              </a:solidFill>
            </a:endParaRPr>
          </a:p>
        </p:txBody>
      </p:sp>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
        <p:nvSpPr>
          <p:cNvPr id="11" name="Rettangolo 10"/>
          <p:cNvSpPr/>
          <p:nvPr/>
        </p:nvSpPr>
        <p:spPr>
          <a:xfrm>
            <a:off x="-24064" y="0"/>
            <a:ext cx="342143" cy="10801350"/>
          </a:xfrm>
          <a:prstGeom prst="rect">
            <a:avLst/>
          </a:prstGeom>
          <a:solidFill>
            <a:srgbClr val="00B0F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60738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0000"/>
          </a:schemeClr>
        </a:solidFill>
        <a:effectLst/>
      </p:bgPr>
    </p:bg>
    <p:spTree>
      <p:nvGrpSpPr>
        <p:cNvPr id="1" name=""/>
        <p:cNvGrpSpPr/>
        <p:nvPr/>
      </p:nvGrpSpPr>
      <p:grpSpPr>
        <a:xfrm>
          <a:off x="0" y="0"/>
          <a:ext cx="0" cy="0"/>
          <a:chOff x="0" y="0"/>
          <a:chExt cx="0" cy="0"/>
        </a:xfrm>
      </p:grpSpPr>
      <p:sp>
        <p:nvSpPr>
          <p:cNvPr id="10" name="Rettangolo 9"/>
          <p:cNvSpPr/>
          <p:nvPr/>
        </p:nvSpPr>
        <p:spPr>
          <a:xfrm>
            <a:off x="0" y="0"/>
            <a:ext cx="7561263" cy="127199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212726" y="418545"/>
            <a:ext cx="5103043" cy="369332"/>
          </a:xfrm>
          <a:prstGeom prst="rect">
            <a:avLst/>
          </a:prstGeom>
          <a:noFill/>
          <a:ln>
            <a:solidFill>
              <a:schemeClr val="tx1"/>
            </a:solidFill>
          </a:ln>
        </p:spPr>
        <p:txBody>
          <a:bodyPr wrap="square" rtlCol="0">
            <a:spAutoFit/>
          </a:bodyPr>
          <a:lstStyle/>
          <a:p>
            <a:pPr algn="ctr"/>
            <a:r>
              <a:rPr lang="it-IT" b="1" dirty="0" smtClean="0">
                <a:latin typeface="Times New Roman" pitchFamily="18" charset="0"/>
                <a:cs typeface="Times New Roman" pitchFamily="18" charset="0"/>
              </a:rPr>
              <a:t>SAN VALENTINO DAY 2012</a:t>
            </a:r>
            <a:endParaRPr lang="it-IT" b="1" dirty="0">
              <a:latin typeface="Times New Roman" pitchFamily="18" charset="0"/>
              <a:cs typeface="Times New Roman" pitchFamily="18" charset="0"/>
            </a:endParaRPr>
          </a:p>
        </p:txBody>
      </p:sp>
      <p:pic>
        <p:nvPicPr>
          <p:cNvPr id="4098" name="Picture 2" descr="C:\Users\Alfio Cavallaro\Desktop\ATTIVITA' KIWANIANE\Attività svolte\S Valentino 14 feb 2012\IMG_428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6" b="5881"/>
          <a:stretch/>
        </p:blipFill>
        <p:spPr bwMode="auto">
          <a:xfrm>
            <a:off x="203559" y="1456278"/>
            <a:ext cx="2673357" cy="2433731"/>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099" name="Picture 3" descr="C:\Users\Alfio Cavallaro\Desktop\ATTIVITA' KIWANIANE\Attività svolte\S Valentino 14 feb 2012\IMG_42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65" r="11796" b="7824"/>
          <a:stretch/>
        </p:blipFill>
        <p:spPr bwMode="auto">
          <a:xfrm>
            <a:off x="4004877" y="1456278"/>
            <a:ext cx="3367992" cy="2457451"/>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100" name="Picture 4" descr="C:\Users\Alfio Cavallaro\Desktop\ATTIVITA' KIWANIANE\Attività svolte\S Valentino 14 feb 2012\IMG_429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65" r="8761"/>
          <a:stretch/>
        </p:blipFill>
        <p:spPr bwMode="auto">
          <a:xfrm rot="5400000">
            <a:off x="4662963" y="4301413"/>
            <a:ext cx="2865760" cy="2468375"/>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101" name="Picture 5" descr="C:\Users\Alfio Cavallaro\Desktop\ATTIVITA' KIWANIANE\Attività svolte\S Valentino 14 feb 2012\IMG_42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090" y="4102719"/>
            <a:ext cx="2149321" cy="2865761"/>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102" name="Picture 6" descr="C:\Users\Alfio Cavallaro\Desktop\ATTIVITA' KIWANIANE\Attività svolte\S Valentino 14 feb 2012\IMG_43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52" b="3974"/>
          <a:stretch/>
        </p:blipFill>
        <p:spPr bwMode="auto">
          <a:xfrm>
            <a:off x="1238460" y="7194885"/>
            <a:ext cx="2395353" cy="281290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4103" name="Picture 7" descr="C:\Users\Alfio Cavallaro\Desktop\ATTIVITA' KIWANIANE\Attività svolte\S Valentino 14 feb 2012\IMG_431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090" b="4830"/>
          <a:stretch/>
        </p:blipFill>
        <p:spPr bwMode="auto">
          <a:xfrm>
            <a:off x="3865210" y="7194886"/>
            <a:ext cx="2395188" cy="2812902"/>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436137" y="4571529"/>
            <a:ext cx="2280598" cy="2308324"/>
          </a:xfrm>
          <a:prstGeom prst="rect">
            <a:avLst/>
          </a:prstGeom>
          <a:noFill/>
          <a:ln>
            <a:noFill/>
          </a:ln>
        </p:spPr>
        <p:txBody>
          <a:bodyPr wrap="square" rtlCol="0">
            <a:spAutoFit/>
          </a:bodyPr>
          <a:lstStyle/>
          <a:p>
            <a:r>
              <a:rPr lang="it-IT" sz="1200" b="1" dirty="0" smtClean="0">
                <a:solidFill>
                  <a:srgbClr val="C00000"/>
                </a:solidFill>
                <a:latin typeface="Times New Roman" pitchFamily="18" charset="0"/>
                <a:cs typeface="Times New Roman" pitchFamily="18" charset="0"/>
              </a:rPr>
              <a:t>Anche quest’anno il </a:t>
            </a:r>
            <a:r>
              <a:rPr lang="it-IT" sz="1200" b="1" dirty="0" err="1" smtClean="0">
                <a:solidFill>
                  <a:srgbClr val="C00000"/>
                </a:solidFill>
                <a:latin typeface="Times New Roman" pitchFamily="18" charset="0"/>
                <a:cs typeface="Times New Roman" pitchFamily="18" charset="0"/>
              </a:rPr>
              <a:t>Kiwanis</a:t>
            </a:r>
            <a:r>
              <a:rPr lang="it-IT" sz="1200" b="1" dirty="0" smtClean="0">
                <a:solidFill>
                  <a:srgbClr val="C00000"/>
                </a:solidFill>
                <a:latin typeface="Times New Roman" pitchFamily="18" charset="0"/>
                <a:cs typeface="Times New Roman" pitchFamily="18" charset="0"/>
              </a:rPr>
              <a:t> Zafferana Etnea ha festeggiato il  S. Valentino </a:t>
            </a:r>
            <a:r>
              <a:rPr lang="it-IT" sz="1200" b="1" dirty="0" err="1">
                <a:solidFill>
                  <a:srgbClr val="C00000"/>
                </a:solidFill>
                <a:latin typeface="Times New Roman" pitchFamily="18" charset="0"/>
                <a:cs typeface="Times New Roman" pitchFamily="18" charset="0"/>
              </a:rPr>
              <a:t>D</a:t>
            </a:r>
            <a:r>
              <a:rPr lang="it-IT" sz="1200" b="1" dirty="0" err="1" smtClean="0">
                <a:solidFill>
                  <a:srgbClr val="C00000"/>
                </a:solidFill>
                <a:latin typeface="Times New Roman" pitchFamily="18" charset="0"/>
                <a:cs typeface="Times New Roman" pitchFamily="18" charset="0"/>
              </a:rPr>
              <a:t>ay</a:t>
            </a:r>
            <a:r>
              <a:rPr lang="it-IT" sz="1200" b="1" dirty="0" smtClean="0">
                <a:solidFill>
                  <a:srgbClr val="C00000"/>
                </a:solidFill>
                <a:latin typeface="Times New Roman" pitchFamily="18" charset="0"/>
                <a:cs typeface="Times New Roman" pitchFamily="18" charset="0"/>
              </a:rPr>
              <a:t>. Soci ed Amici del Club si sono ritrovati </a:t>
            </a:r>
          </a:p>
          <a:p>
            <a:r>
              <a:rPr lang="it-IT" sz="1200" b="1" dirty="0" smtClean="0">
                <a:solidFill>
                  <a:srgbClr val="C00000"/>
                </a:solidFill>
                <a:latin typeface="Times New Roman" pitchFamily="18" charset="0"/>
                <a:cs typeface="Times New Roman" pitchFamily="18" charset="0"/>
              </a:rPr>
              <a:t>Martedì 14 Febbraio presso l’abitazione di Lucio Russo, Tesoriere del Club. Dopo una lauta cena al buffet, Karaoke e balli lenti e di gruppo hanno rallegrato la serata. E’ stato un altro importante momento  conviviale</a:t>
            </a:r>
            <a:r>
              <a:rPr lang="it-IT" sz="1200" dirty="0" smtClean="0">
                <a:solidFill>
                  <a:srgbClr val="C00000"/>
                </a:solidFill>
                <a:latin typeface="Times New Roman" pitchFamily="18" charset="0"/>
                <a:cs typeface="Times New Roman" pitchFamily="18" charset="0"/>
              </a:rPr>
              <a:t>.</a:t>
            </a:r>
            <a:endParaRPr lang="it-IT" sz="1200" dirty="0">
              <a:solidFill>
                <a:srgbClr val="C00000"/>
              </a:solidFill>
              <a:latin typeface="Times New Roman" pitchFamily="18" charset="0"/>
              <a:cs typeface="Times New Roman" pitchFamily="18" charset="0"/>
            </a:endParaRPr>
          </a:p>
        </p:txBody>
      </p:sp>
      <p:sp>
        <p:nvSpPr>
          <p:cNvPr id="12" name="Ritardo 11"/>
          <p:cNvSpPr/>
          <p:nvPr/>
        </p:nvSpPr>
        <p:spPr>
          <a:xfrm>
            <a:off x="-202" y="10138049"/>
            <a:ext cx="1670342" cy="612648"/>
          </a:xfrm>
          <a:prstGeom prst="flowChartDelay">
            <a:avLst/>
          </a:prstGeom>
          <a:solidFill>
            <a:srgbClr val="FF000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19</a:t>
            </a:r>
            <a:endParaRPr lang="it-IT" sz="3200" b="1" dirty="0">
              <a:solidFill>
                <a:srgbClr val="000000"/>
              </a:solidFill>
            </a:endParaRPr>
          </a:p>
        </p:txBody>
      </p:sp>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rgbClr val="00B0F0"/>
          </a:solidFill>
          <a:ln>
            <a:solidFill>
              <a:schemeClr val="tx1"/>
            </a:solidFill>
          </a:ln>
          <a:effectLst/>
          <a:extLst/>
        </p:spPr>
      </p:pic>
    </p:spTree>
    <p:extLst>
      <p:ext uri="{BB962C8B-B14F-4D97-AF65-F5344CB8AC3E}">
        <p14:creationId xmlns:p14="http://schemas.microsoft.com/office/powerpoint/2010/main" val="808786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70000"/>
          </a:srgbClr>
        </a:solidFill>
        <a:effectLst/>
      </p:bgPr>
    </p:bg>
    <p:spTree>
      <p:nvGrpSpPr>
        <p:cNvPr id="1" name=""/>
        <p:cNvGrpSpPr/>
        <p:nvPr/>
      </p:nvGrpSpPr>
      <p:grpSpPr>
        <a:xfrm>
          <a:off x="0" y="0"/>
          <a:ext cx="0" cy="0"/>
          <a:chOff x="0" y="0"/>
          <a:chExt cx="0" cy="0"/>
        </a:xfrm>
      </p:grpSpPr>
      <p:sp>
        <p:nvSpPr>
          <p:cNvPr id="12" name="Rettangolo 11"/>
          <p:cNvSpPr/>
          <p:nvPr/>
        </p:nvSpPr>
        <p:spPr>
          <a:xfrm>
            <a:off x="0" y="0"/>
            <a:ext cx="7561263" cy="1271995"/>
          </a:xfrm>
          <a:prstGeom prst="rect">
            <a:avLst/>
          </a:prstGeom>
          <a:solidFill>
            <a:schemeClr val="accent6">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8" name="Picture 4" descr="C:\Users\Alfio Cavallaro\Desktop\ATTIVITA' KIWANIANE\Attività svolte\Ballo Carnevale\IMG_423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79" t="17211" b="20900"/>
          <a:stretch/>
        </p:blipFill>
        <p:spPr bwMode="auto">
          <a:xfrm>
            <a:off x="612279" y="1360868"/>
            <a:ext cx="2693763" cy="133843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308477" y="449788"/>
            <a:ext cx="4919104" cy="369332"/>
          </a:xfrm>
          <a:prstGeom prst="rect">
            <a:avLst/>
          </a:prstGeom>
          <a:noFill/>
          <a:ln>
            <a:solidFill>
              <a:schemeClr val="tx1"/>
            </a:solidFill>
          </a:ln>
        </p:spPr>
        <p:txBody>
          <a:bodyPr wrap="none" rtlCol="0">
            <a:spAutoFit/>
          </a:bodyPr>
          <a:lstStyle/>
          <a:p>
            <a:r>
              <a:rPr lang="it-IT" dirty="0" smtClean="0">
                <a:latin typeface="Times New Roman" pitchFamily="18" charset="0"/>
                <a:cs typeface="Times New Roman" pitchFamily="18" charset="0"/>
              </a:rPr>
              <a:t>CENA E GRAN BALLO DI CARNEVALE - 2012</a:t>
            </a:r>
            <a:endParaRPr lang="it-IT" dirty="0">
              <a:latin typeface="Times New Roman" pitchFamily="18" charset="0"/>
              <a:cs typeface="Times New Roman" pitchFamily="18" charset="0"/>
            </a:endParaRPr>
          </a:p>
        </p:txBody>
      </p:sp>
      <p:pic>
        <p:nvPicPr>
          <p:cNvPr id="1029" name="Picture 5" descr="C:\Users\Alfio Cavallaro\Desktop\ATTIVITA' KIWANIANE\Attività svolte\Ballo Carnevale\IMG_43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347009" y="7534043"/>
            <a:ext cx="2840560" cy="213042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0" name="Picture 6" descr="C:\Users\Alfio Cavallaro\Desktop\ATTIVITA' KIWANIANE\Attività svolte\Ballo Carnevale\IMG_43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1974" y="3354974"/>
            <a:ext cx="2834109" cy="2125582"/>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1" name="Picture 7" descr="C:\Users\Alfio Cavallaro\Desktop\ATTIVITA' KIWANIANE\Attività svolte\Ballo Carnevale\IMG_43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350079" y="3354976"/>
            <a:ext cx="2834109" cy="2125581"/>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2" name="Picture 8" descr="C:\Users\Alfio Cavallaro\Desktop\ATTIVITA' KIWANIANE\Attività svolte\Ballo Carnevale\IMG_43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652657" y="3355496"/>
            <a:ext cx="2838286" cy="2128715"/>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3" name="Picture 9" descr="C:\Users\Alfio Cavallaro\Desktop\ATTIVITA' KIWANIANE\Attività svolte\Ballo Carnevale\IMG_43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flipH="1">
            <a:off x="4755355" y="7464618"/>
            <a:ext cx="2885754" cy="2164316"/>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4" name="Picture 10" descr="C:\Users\Alfio Cavallaro\Desktop\ATTIVITA' KIWANIANE\Attività svolte\Ballo Carnevale\IMG_435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8342" y="7533871"/>
            <a:ext cx="2834109" cy="2125582"/>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3" name="Rettangolo 2"/>
          <p:cNvSpPr/>
          <p:nvPr/>
        </p:nvSpPr>
        <p:spPr>
          <a:xfrm>
            <a:off x="354481" y="6099692"/>
            <a:ext cx="6830778" cy="830997"/>
          </a:xfrm>
          <a:prstGeom prst="rect">
            <a:avLst/>
          </a:prstGeom>
        </p:spPr>
        <p:txBody>
          <a:bodyPr wrap="square">
            <a:spAutoFit/>
          </a:bodyPr>
          <a:lstStyle/>
          <a:p>
            <a:r>
              <a:rPr lang="it-IT" sz="800" b="1" dirty="0" smtClean="0">
                <a:solidFill>
                  <a:srgbClr val="C00000"/>
                </a:solidFill>
                <a:latin typeface="Times New Roman" pitchFamily="18" charset="0"/>
                <a:cs typeface="Times New Roman" pitchFamily="18" charset="0"/>
              </a:rPr>
              <a:t>Erano presenti oltre 250 persone</a:t>
            </a:r>
            <a:r>
              <a:rPr lang="it-IT" sz="800" b="1" dirty="0">
                <a:solidFill>
                  <a:srgbClr val="C00000"/>
                </a:solidFill>
                <a:latin typeface="Times New Roman" pitchFamily="18" charset="0"/>
                <a:cs typeface="Times New Roman" pitchFamily="18" charset="0"/>
              </a:rPr>
              <a:t> </a:t>
            </a:r>
            <a:r>
              <a:rPr lang="it-IT" sz="800" b="1" dirty="0" smtClean="0">
                <a:solidFill>
                  <a:srgbClr val="C00000"/>
                </a:solidFill>
                <a:latin typeface="Times New Roman" pitchFamily="18" charset="0"/>
                <a:cs typeface="Times New Roman" pitchFamily="18" charset="0"/>
              </a:rPr>
              <a:t>tra Amici, Soci del nostro Club e di tutti gli altri </a:t>
            </a:r>
            <a:r>
              <a:rPr lang="it-IT" sz="800" b="1" dirty="0" err="1" smtClean="0">
                <a:solidFill>
                  <a:srgbClr val="C00000"/>
                </a:solidFill>
                <a:latin typeface="Times New Roman" pitchFamily="18" charset="0"/>
                <a:cs typeface="Times New Roman" pitchFamily="18" charset="0"/>
              </a:rPr>
              <a:t>Clubs</a:t>
            </a:r>
            <a:r>
              <a:rPr lang="it-IT" sz="800" b="1" dirty="0" smtClean="0">
                <a:solidFill>
                  <a:srgbClr val="C00000"/>
                </a:solidFill>
                <a:latin typeface="Times New Roman" pitchFamily="18" charset="0"/>
                <a:cs typeface="Times New Roman" pitchFamily="18" charset="0"/>
              </a:rPr>
              <a:t> della Divisione. Alla ricca cena a base di piatti </a:t>
            </a:r>
            <a:r>
              <a:rPr lang="it-IT" sz="800" b="1" dirty="0" err="1" smtClean="0">
                <a:solidFill>
                  <a:srgbClr val="C00000"/>
                </a:solidFill>
                <a:latin typeface="Times New Roman" pitchFamily="18" charset="0"/>
                <a:cs typeface="Times New Roman" pitchFamily="18" charset="0"/>
              </a:rPr>
              <a:t>carnescialeschi</a:t>
            </a:r>
            <a:r>
              <a:rPr lang="it-IT" sz="800" b="1" dirty="0" smtClean="0">
                <a:solidFill>
                  <a:srgbClr val="C00000"/>
                </a:solidFill>
                <a:latin typeface="Times New Roman" pitchFamily="18" charset="0"/>
                <a:cs typeface="Times New Roman" pitchFamily="18" charset="0"/>
              </a:rPr>
              <a:t>, </a:t>
            </a:r>
            <a:r>
              <a:rPr lang="it-IT" sz="800" b="1" dirty="0" smtClean="0">
                <a:latin typeface="Times New Roman" pitchFamily="18" charset="0"/>
                <a:cs typeface="Times New Roman" pitchFamily="18" charset="0"/>
              </a:rPr>
              <a:t>consumati nelle Sale </a:t>
            </a:r>
            <a:r>
              <a:rPr lang="it-IT" sz="800" b="1" dirty="0" err="1" smtClean="0">
                <a:latin typeface="Times New Roman" pitchFamily="18" charset="0"/>
                <a:cs typeface="Times New Roman" pitchFamily="18" charset="0"/>
              </a:rPr>
              <a:t>Antares</a:t>
            </a:r>
            <a:r>
              <a:rPr lang="it-IT" sz="800" b="1" dirty="0" smtClean="0">
                <a:latin typeface="Times New Roman" pitchFamily="18" charset="0"/>
                <a:cs typeface="Times New Roman" pitchFamily="18" charset="0"/>
              </a:rPr>
              <a:t> e Classica, ha fatto seguito la parte danzante della serata con brani di musica latino-americana. Ad allietare la serata con la loro musica sono stati i </a:t>
            </a:r>
            <a:r>
              <a:rPr lang="it-IT" sz="800" b="1" dirty="0">
                <a:latin typeface="Times New Roman" pitchFamily="18" charset="0"/>
                <a:cs typeface="Times New Roman" pitchFamily="18" charset="0"/>
              </a:rPr>
              <a:t>"CASUAL BAND" di </a:t>
            </a:r>
            <a:r>
              <a:rPr lang="it-IT" sz="800" b="1" dirty="0" smtClean="0">
                <a:latin typeface="Times New Roman" pitchFamily="18" charset="0"/>
                <a:cs typeface="Times New Roman" pitchFamily="18" charset="0"/>
              </a:rPr>
              <a:t>Gianni </a:t>
            </a:r>
            <a:r>
              <a:rPr lang="it-IT" sz="800" b="1" dirty="0" err="1" smtClean="0">
                <a:latin typeface="Times New Roman" pitchFamily="18" charset="0"/>
                <a:cs typeface="Times New Roman" pitchFamily="18" charset="0"/>
              </a:rPr>
              <a:t>Muscolino</a:t>
            </a:r>
            <a:r>
              <a:rPr lang="it-IT" sz="800" b="1" dirty="0" smtClean="0">
                <a:latin typeface="Times New Roman" pitchFamily="18" charset="0"/>
                <a:cs typeface="Times New Roman" pitchFamily="18" charset="0"/>
              </a:rPr>
              <a:t>. Un megaschermo, dove tutti i presenti </a:t>
            </a:r>
            <a:r>
              <a:rPr lang="it-IT" sz="800" b="1" dirty="0">
                <a:latin typeface="Times New Roman" pitchFamily="18" charset="0"/>
                <a:cs typeface="Times New Roman" pitchFamily="18" charset="0"/>
              </a:rPr>
              <a:t>hanno </a:t>
            </a:r>
            <a:r>
              <a:rPr lang="it-IT" sz="800" b="1" dirty="0" smtClean="0">
                <a:latin typeface="Times New Roman" pitchFamily="18" charset="0"/>
                <a:cs typeface="Times New Roman" pitchFamily="18" charset="0"/>
              </a:rPr>
              <a:t>potuto vedere in diretta </a:t>
            </a:r>
            <a:r>
              <a:rPr lang="it-IT" sz="800" b="1" dirty="0">
                <a:latin typeface="Times New Roman" pitchFamily="18" charset="0"/>
                <a:cs typeface="Times New Roman" pitchFamily="18" charset="0"/>
              </a:rPr>
              <a:t>le loro </a:t>
            </a:r>
            <a:r>
              <a:rPr lang="it-IT" sz="800" b="1" dirty="0" smtClean="0">
                <a:latin typeface="Times New Roman" pitchFamily="18" charset="0"/>
                <a:cs typeface="Times New Roman" pitchFamily="18" charset="0"/>
              </a:rPr>
              <a:t>performance, ha reso più allegra e simpatica la serata.</a:t>
            </a:r>
          </a:p>
          <a:p>
            <a:r>
              <a:rPr lang="it-IT" sz="800" b="1" dirty="0" smtClean="0">
                <a:latin typeface="Times New Roman" pitchFamily="18" charset="0"/>
                <a:cs typeface="Times New Roman" pitchFamily="18" charset="0"/>
              </a:rPr>
              <a:t>Tra un ballo e l’altro, da un carrettino appositamente collocato nella sala da Sebastiano </a:t>
            </a:r>
            <a:r>
              <a:rPr lang="it-IT" sz="800" b="1" dirty="0" err="1" smtClean="0">
                <a:latin typeface="Times New Roman" pitchFamily="18" charset="0"/>
                <a:cs typeface="Times New Roman" pitchFamily="18" charset="0"/>
              </a:rPr>
              <a:t>Torrisi</a:t>
            </a:r>
            <a:r>
              <a:rPr lang="it-IT" sz="800" b="1" dirty="0" smtClean="0">
                <a:latin typeface="Times New Roman" pitchFamily="18" charset="0"/>
                <a:cs typeface="Times New Roman" pitchFamily="18" charset="0"/>
              </a:rPr>
              <a:t> , tutti i partecipanti hanno potuto gustare dell’ottimo gelato e le classiche «chiacchiere».</a:t>
            </a:r>
            <a:endParaRPr lang="it-IT" sz="800" b="1" dirty="0">
              <a:latin typeface="Times New Roman" pitchFamily="18" charset="0"/>
              <a:cs typeface="Times New Roman" pitchFamily="18" charset="0"/>
            </a:endParaRPr>
          </a:p>
        </p:txBody>
      </p:sp>
      <p:sp>
        <p:nvSpPr>
          <p:cNvPr id="5" name="CasellaDiTesto 4"/>
          <p:cNvSpPr txBox="1"/>
          <p:nvPr/>
        </p:nvSpPr>
        <p:spPr>
          <a:xfrm>
            <a:off x="4401304" y="1453640"/>
            <a:ext cx="2708959" cy="1323439"/>
          </a:xfrm>
          <a:prstGeom prst="rect">
            <a:avLst/>
          </a:prstGeom>
          <a:noFill/>
        </p:spPr>
        <p:txBody>
          <a:bodyPr wrap="square" rtlCol="0">
            <a:spAutoFit/>
          </a:bodyPr>
          <a:lstStyle/>
          <a:p>
            <a:r>
              <a:rPr lang="it-IT" sz="800" b="1" dirty="0" smtClean="0">
                <a:solidFill>
                  <a:srgbClr val="C00000"/>
                </a:solidFill>
                <a:latin typeface="Times New Roman" pitchFamily="18" charset="0"/>
                <a:cs typeface="Times New Roman" pitchFamily="18" charset="0"/>
              </a:rPr>
              <a:t>Visto il successo della precedente edizione, a grande richiesta il </a:t>
            </a:r>
            <a:r>
              <a:rPr lang="it-IT" sz="800" b="1" dirty="0" err="1" smtClean="0">
                <a:solidFill>
                  <a:srgbClr val="C00000"/>
                </a:solidFill>
                <a:latin typeface="Times New Roman" pitchFamily="18" charset="0"/>
                <a:cs typeface="Times New Roman" pitchFamily="18" charset="0"/>
              </a:rPr>
              <a:t>Kiwanis</a:t>
            </a:r>
            <a:r>
              <a:rPr lang="it-IT" sz="800" b="1" dirty="0" smtClean="0">
                <a:solidFill>
                  <a:srgbClr val="C00000"/>
                </a:solidFill>
                <a:latin typeface="Times New Roman" pitchFamily="18" charset="0"/>
                <a:cs typeface="Times New Roman" pitchFamily="18" charset="0"/>
              </a:rPr>
              <a:t> Club Zafferana Etnea e altri sei </a:t>
            </a:r>
            <a:r>
              <a:rPr lang="it-IT" sz="800" b="1" dirty="0" err="1" smtClean="0">
                <a:solidFill>
                  <a:srgbClr val="C00000"/>
                </a:solidFill>
                <a:latin typeface="Times New Roman" pitchFamily="18" charset="0"/>
                <a:cs typeface="Times New Roman" pitchFamily="18" charset="0"/>
              </a:rPr>
              <a:t>Clubs</a:t>
            </a:r>
            <a:r>
              <a:rPr lang="it-IT" sz="800" b="1" dirty="0" smtClean="0">
                <a:solidFill>
                  <a:srgbClr val="C00000"/>
                </a:solidFill>
                <a:latin typeface="Times New Roman" pitchFamily="18" charset="0"/>
                <a:cs typeface="Times New Roman" pitchFamily="18" charset="0"/>
              </a:rPr>
              <a:t> della Divisone Sicilia 2, hanno riproposto  quest’anno la seconda edizione della Cena e Gran Ballo di Carnevale.</a:t>
            </a:r>
          </a:p>
          <a:p>
            <a:r>
              <a:rPr lang="it-IT" sz="800" b="1" dirty="0" smtClean="0">
                <a:latin typeface="Times New Roman" pitchFamily="18" charset="0"/>
                <a:cs typeface="Times New Roman" pitchFamily="18" charset="0"/>
              </a:rPr>
              <a:t>La serata Divisionale è stata effettuata il 18 Febbraio 2012 presso il Ristorante «Villa </a:t>
            </a:r>
            <a:r>
              <a:rPr lang="it-IT" sz="800" b="1" dirty="0" err="1" smtClean="0">
                <a:latin typeface="Times New Roman" pitchFamily="18" charset="0"/>
                <a:cs typeface="Times New Roman" pitchFamily="18" charset="0"/>
              </a:rPr>
              <a:t>Mirador</a:t>
            </a:r>
            <a:r>
              <a:rPr lang="it-IT" sz="800" b="1" dirty="0" smtClean="0">
                <a:latin typeface="Times New Roman" pitchFamily="18" charset="0"/>
                <a:cs typeface="Times New Roman" pitchFamily="18" charset="0"/>
              </a:rPr>
              <a:t>», </a:t>
            </a:r>
            <a:r>
              <a:rPr lang="it-IT" sz="800" b="1" dirty="0">
                <a:latin typeface="Times New Roman" pitchFamily="18" charset="0"/>
                <a:cs typeface="Times New Roman" pitchFamily="18" charset="0"/>
              </a:rPr>
              <a:t>grazie </a:t>
            </a:r>
            <a:r>
              <a:rPr lang="it-IT" sz="800" b="1" dirty="0" smtClean="0">
                <a:latin typeface="Times New Roman" pitchFamily="18" charset="0"/>
                <a:cs typeface="Times New Roman" pitchFamily="18" charset="0"/>
              </a:rPr>
              <a:t>all’aiuto e la collaborazione </a:t>
            </a:r>
            <a:r>
              <a:rPr lang="it-IT" sz="800" b="1" dirty="0">
                <a:latin typeface="Times New Roman" pitchFamily="18" charset="0"/>
                <a:cs typeface="Times New Roman" pitchFamily="18" charset="0"/>
              </a:rPr>
              <a:t>che il Presidente Alfio Cavallaro ha </a:t>
            </a:r>
            <a:r>
              <a:rPr lang="it-IT" sz="800" b="1" dirty="0" smtClean="0">
                <a:latin typeface="Times New Roman" pitchFamily="18" charset="0"/>
                <a:cs typeface="Times New Roman" pitchFamily="18" charset="0"/>
              </a:rPr>
              <a:t>trovato in Lucio </a:t>
            </a:r>
            <a:r>
              <a:rPr lang="it-IT" sz="800" b="1" dirty="0">
                <a:latin typeface="Times New Roman" pitchFamily="18" charset="0"/>
                <a:cs typeface="Times New Roman" pitchFamily="18" charset="0"/>
              </a:rPr>
              <a:t>Russo, Angelo </a:t>
            </a:r>
            <a:r>
              <a:rPr lang="it-IT" sz="800" b="1" dirty="0" smtClean="0">
                <a:latin typeface="Times New Roman" pitchFamily="18" charset="0"/>
                <a:cs typeface="Times New Roman" pitchFamily="18" charset="0"/>
              </a:rPr>
              <a:t>Russo, Sebastiano </a:t>
            </a:r>
            <a:r>
              <a:rPr lang="it-IT" sz="800" b="1" dirty="0" err="1">
                <a:latin typeface="Times New Roman" pitchFamily="18" charset="0"/>
                <a:cs typeface="Times New Roman" pitchFamily="18" charset="0"/>
              </a:rPr>
              <a:t>Torrisi</a:t>
            </a:r>
            <a:r>
              <a:rPr lang="it-IT" sz="800" b="1" dirty="0">
                <a:latin typeface="Times New Roman" pitchFamily="18" charset="0"/>
                <a:cs typeface="Times New Roman" pitchFamily="18" charset="0"/>
              </a:rPr>
              <a:t>, </a:t>
            </a:r>
            <a:r>
              <a:rPr lang="it-IT" sz="800" b="1" dirty="0" smtClean="0">
                <a:latin typeface="Times New Roman" pitchFamily="18" charset="0"/>
                <a:cs typeface="Times New Roman" pitchFamily="18" charset="0"/>
              </a:rPr>
              <a:t>e i Presidenti </a:t>
            </a:r>
            <a:r>
              <a:rPr lang="it-IT" sz="800" b="1" dirty="0">
                <a:latin typeface="Times New Roman" pitchFamily="18" charset="0"/>
                <a:cs typeface="Times New Roman" pitchFamily="18" charset="0"/>
              </a:rPr>
              <a:t>e Segretari </a:t>
            </a:r>
            <a:r>
              <a:rPr lang="it-IT" sz="800" b="1" dirty="0" smtClean="0">
                <a:latin typeface="Times New Roman" pitchFamily="18" charset="0"/>
                <a:cs typeface="Times New Roman" pitchFamily="18" charset="0"/>
              </a:rPr>
              <a:t>degli altri sei </a:t>
            </a:r>
            <a:r>
              <a:rPr lang="it-IT" sz="800" b="1" dirty="0" err="1" smtClean="0">
                <a:latin typeface="Times New Roman" pitchFamily="18" charset="0"/>
                <a:cs typeface="Times New Roman" pitchFamily="18" charset="0"/>
              </a:rPr>
              <a:t>Clubs</a:t>
            </a:r>
            <a:r>
              <a:rPr lang="it-IT" sz="800" b="1" dirty="0" smtClean="0">
                <a:latin typeface="Times New Roman" pitchFamily="18" charset="0"/>
                <a:cs typeface="Times New Roman" pitchFamily="18" charset="0"/>
              </a:rPr>
              <a:t> della  Divisione.</a:t>
            </a:r>
            <a:endParaRPr lang="it-IT" sz="800" b="1" dirty="0">
              <a:latin typeface="Times New Roman" pitchFamily="18" charset="0"/>
              <a:cs typeface="Times New Roman" pitchFamily="18" charset="0"/>
            </a:endParaRPr>
          </a:p>
        </p:txBody>
      </p:sp>
      <p:sp>
        <p:nvSpPr>
          <p:cNvPr id="13" name="Ritardo 12"/>
          <p:cNvSpPr/>
          <p:nvPr/>
        </p:nvSpPr>
        <p:spPr>
          <a:xfrm>
            <a:off x="-202" y="10138049"/>
            <a:ext cx="1670342" cy="612648"/>
          </a:xfrm>
          <a:prstGeom prst="flowChartDelay">
            <a:avLst/>
          </a:prstGeom>
          <a:solidFill>
            <a:schemeClr val="accent6">
              <a:lumMod val="60000"/>
              <a:lumOff val="40000"/>
              <a:alpha val="7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20</a:t>
            </a:r>
            <a:endParaRPr lang="it-IT" sz="3200" b="1" dirty="0">
              <a:solidFill>
                <a:srgbClr val="000000"/>
              </a:solidFill>
            </a:endParaRPr>
          </a:p>
        </p:txBody>
      </p:sp>
      <p:pic>
        <p:nvPicPr>
          <p:cNvPr id="1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rgbClr val="00B0F0"/>
          </a:solidFill>
          <a:ln>
            <a:solidFill>
              <a:schemeClr val="tx1"/>
            </a:solidFill>
          </a:ln>
          <a:effectLst/>
          <a:extLst/>
        </p:spPr>
      </p:pic>
    </p:spTree>
    <p:extLst>
      <p:ext uri="{BB962C8B-B14F-4D97-AF65-F5344CB8AC3E}">
        <p14:creationId xmlns:p14="http://schemas.microsoft.com/office/powerpoint/2010/main" val="3704406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alpha val="70000"/>
          </a:schemeClr>
        </a:solidFill>
        <a:effectLst/>
      </p:bgPr>
    </p:bg>
    <p:spTree>
      <p:nvGrpSpPr>
        <p:cNvPr id="1" name=""/>
        <p:cNvGrpSpPr/>
        <p:nvPr/>
      </p:nvGrpSpPr>
      <p:grpSpPr>
        <a:xfrm>
          <a:off x="0" y="0"/>
          <a:ext cx="0" cy="0"/>
          <a:chOff x="0" y="0"/>
          <a:chExt cx="0" cy="0"/>
        </a:xfrm>
      </p:grpSpPr>
      <p:sp>
        <p:nvSpPr>
          <p:cNvPr id="9" name="Rettangolo 8"/>
          <p:cNvSpPr/>
          <p:nvPr/>
        </p:nvSpPr>
        <p:spPr>
          <a:xfrm>
            <a:off x="0" y="0"/>
            <a:ext cx="7561263" cy="1271995"/>
          </a:xfrm>
          <a:prstGeom prst="rect">
            <a:avLst/>
          </a:prstGeom>
          <a:solidFill>
            <a:srgbClr val="00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2040185" y="464196"/>
            <a:ext cx="3432286" cy="369332"/>
          </a:xfrm>
          <a:prstGeom prst="rect">
            <a:avLst/>
          </a:prstGeom>
          <a:ln>
            <a:solidFill>
              <a:schemeClr val="tx1"/>
            </a:solidFill>
          </a:ln>
        </p:spPr>
        <p:txBody>
          <a:bodyPr wrap="none">
            <a:spAutoFit/>
          </a:bodyPr>
          <a:lstStyle/>
          <a:p>
            <a:r>
              <a:rPr lang="it-IT" dirty="0" smtClean="0">
                <a:latin typeface="Times New Roman" pitchFamily="18" charset="0"/>
                <a:cs typeface="Times New Roman" pitchFamily="18" charset="0"/>
              </a:rPr>
              <a:t>SERATA DELLO STOCCAFISSO</a:t>
            </a:r>
            <a:endParaRPr lang="it-IT" dirty="0">
              <a:latin typeface="Times New Roman" pitchFamily="18" charset="0"/>
              <a:cs typeface="Times New Roman" pitchFamily="18" charset="0"/>
            </a:endParaRPr>
          </a:p>
        </p:txBody>
      </p:sp>
      <p:sp>
        <p:nvSpPr>
          <p:cNvPr id="3" name="Rettangolo 2"/>
          <p:cNvSpPr/>
          <p:nvPr/>
        </p:nvSpPr>
        <p:spPr>
          <a:xfrm>
            <a:off x="580081" y="5102179"/>
            <a:ext cx="2962227" cy="1200329"/>
          </a:xfrm>
          <a:prstGeom prst="rect">
            <a:avLst/>
          </a:prstGeom>
        </p:spPr>
        <p:txBody>
          <a:bodyPr wrap="square">
            <a:spAutoFit/>
          </a:bodyPr>
          <a:lstStyle/>
          <a:p>
            <a:r>
              <a:rPr lang="it-IT" sz="800" b="1" dirty="0" smtClean="0">
                <a:latin typeface="Times New Roman" pitchFamily="18" charset="0"/>
                <a:cs typeface="Times New Roman" pitchFamily="18" charset="0"/>
              </a:rPr>
              <a:t>Come accade da qualche anno, il 17 Marzo 2012, Soci ed Amici del </a:t>
            </a:r>
            <a:r>
              <a:rPr lang="it-IT" sz="800" b="1" dirty="0" err="1" smtClean="0">
                <a:latin typeface="Times New Roman" pitchFamily="18" charset="0"/>
                <a:cs typeface="Times New Roman" pitchFamily="18" charset="0"/>
              </a:rPr>
              <a:t>Kiwanis</a:t>
            </a:r>
            <a:r>
              <a:rPr lang="it-IT" sz="800" b="1" dirty="0" smtClean="0">
                <a:latin typeface="Times New Roman" pitchFamily="18" charset="0"/>
                <a:cs typeface="Times New Roman" pitchFamily="18" charset="0"/>
              </a:rPr>
              <a:t> Club Zafferana Etnea si sono ritrovati presso l’abitazione del Cerimoniere </a:t>
            </a:r>
            <a:r>
              <a:rPr lang="it-IT" sz="800" b="1" dirty="0">
                <a:latin typeface="Times New Roman" pitchFamily="18" charset="0"/>
                <a:cs typeface="Times New Roman" pitchFamily="18" charset="0"/>
              </a:rPr>
              <a:t>Ing. Santo </a:t>
            </a:r>
            <a:r>
              <a:rPr lang="it-IT" sz="800" b="1" dirty="0" err="1" smtClean="0">
                <a:latin typeface="Times New Roman" pitchFamily="18" charset="0"/>
                <a:cs typeface="Times New Roman" pitchFamily="18" charset="0"/>
              </a:rPr>
              <a:t>Cutuli</a:t>
            </a:r>
            <a:r>
              <a:rPr lang="it-IT" sz="800" b="1" dirty="0" smtClean="0">
                <a:latin typeface="Times New Roman" pitchFamily="18" charset="0"/>
                <a:cs typeface="Times New Roman" pitchFamily="18" charset="0"/>
              </a:rPr>
              <a:t> per l’ennesima classica serata dello «stoccafisso».</a:t>
            </a:r>
          </a:p>
          <a:p>
            <a:r>
              <a:rPr lang="it-IT" sz="800" b="1" dirty="0" smtClean="0">
                <a:latin typeface="Times New Roman" pitchFamily="18" charset="0"/>
                <a:cs typeface="Times New Roman" pitchFamily="18" charset="0"/>
              </a:rPr>
              <a:t>La Socie del Club hanno preparato lo stoccafisso in vari modi. Il tradizionale «stocco alla </a:t>
            </a:r>
            <a:r>
              <a:rPr lang="it-IT" sz="800" b="1" dirty="0" err="1" smtClean="0">
                <a:latin typeface="Times New Roman" pitchFamily="18" charset="0"/>
                <a:cs typeface="Times New Roman" pitchFamily="18" charset="0"/>
              </a:rPr>
              <a:t>mesinese</a:t>
            </a:r>
            <a:r>
              <a:rPr lang="it-IT" sz="800" b="1" dirty="0" smtClean="0">
                <a:latin typeface="Times New Roman" pitchFamily="18" charset="0"/>
                <a:cs typeface="Times New Roman" pitchFamily="18" charset="0"/>
              </a:rPr>
              <a:t>» è andato letteralmente a ruba. Grande successo hanno avuto  anche i dolciumi offerti dalla Pasticceria Salemi, in primis le classiche Foglie da Tè.</a:t>
            </a:r>
          </a:p>
          <a:p>
            <a:r>
              <a:rPr lang="it-IT" sz="800" b="1" dirty="0" smtClean="0">
                <a:latin typeface="Times New Roman" pitchFamily="18" charset="0"/>
                <a:cs typeface="Times New Roman" pitchFamily="18" charset="0"/>
              </a:rPr>
              <a:t>Il divertimento, la gioia e l’amicizia hanno dominato la serata.</a:t>
            </a:r>
          </a:p>
        </p:txBody>
      </p:sp>
      <p:pic>
        <p:nvPicPr>
          <p:cNvPr id="4098" name="Picture 2" descr="C:\Users\Alfio Cavallaro\Desktop\ATTIVITA' KIWANIANE\Attività svolte\Serata stoccafisso 17 marzo\IMG_4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004859" y="7110985"/>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4099" name="Picture 3" descr="C:\Users\Alfio Cavallaro\Desktop\ATTIVITA' KIWANIANE\Attività svolte\Serata stoccafisso 17 marzo\IMG_47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3083" y="1937249"/>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4100" name="Picture 4" descr="C:\Users\Alfio Cavallaro\Desktop\ATTIVITA' KIWANIANE\Attività svolte\Serata stoccafisso 17 marzo\IMG_47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890454" y="1911725"/>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4101" name="Picture 5" descr="C:\Users\Alfio Cavallaro\Desktop\ATTIVITA' KIWANIANE\Attività svolte\Serata stoccafisso 17 marzo\IMG_47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03083" y="7089256"/>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4105" name="Picture 9" descr="http://ricette.donnamoderna.com/var/ezflow_site/storage/images/media/images/ricette-importate/secondo/pesce/stoccafisso-all-abruzzese/piatto-pronto-posate-tovaglia-fucsia-tovagliolo-rosso/29545861-1-ita-IT/piatto-pronto-posate-tovaglia-fucsia-tovagliolo-rosso_dettaglio_ricette_slider_grand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4610" y="5014265"/>
            <a:ext cx="2276475" cy="1514475"/>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0" name="Ritardo 9"/>
          <p:cNvSpPr/>
          <p:nvPr/>
        </p:nvSpPr>
        <p:spPr>
          <a:xfrm>
            <a:off x="-202" y="10138049"/>
            <a:ext cx="1670342" cy="612648"/>
          </a:xfrm>
          <a:prstGeom prst="flowChartDelay">
            <a:avLst/>
          </a:prstGeom>
          <a:solidFill>
            <a:srgbClr val="00FF0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21</a:t>
            </a:r>
            <a:endParaRPr lang="it-IT" sz="3200" b="1" dirty="0">
              <a:solidFill>
                <a:srgbClr val="000000"/>
              </a:solidFill>
            </a:endParaRPr>
          </a:p>
        </p:txBody>
      </p:sp>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rgbClr val="00FF00"/>
          </a:solidFill>
          <a:ln>
            <a:solidFill>
              <a:schemeClr val="tx1"/>
            </a:solidFill>
          </a:ln>
          <a:effectLst/>
          <a:extLst/>
        </p:spPr>
      </p:pic>
    </p:spTree>
    <p:extLst>
      <p:ext uri="{BB962C8B-B14F-4D97-AF65-F5344CB8AC3E}">
        <p14:creationId xmlns:p14="http://schemas.microsoft.com/office/powerpoint/2010/main" val="2801079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70000"/>
          </a:schemeClr>
        </a:solidFill>
        <a:effectLst/>
      </p:bgPr>
    </p:bg>
    <p:spTree>
      <p:nvGrpSpPr>
        <p:cNvPr id="1" name=""/>
        <p:cNvGrpSpPr/>
        <p:nvPr/>
      </p:nvGrpSpPr>
      <p:grpSpPr>
        <a:xfrm>
          <a:off x="0" y="0"/>
          <a:ext cx="0" cy="0"/>
          <a:chOff x="0" y="0"/>
          <a:chExt cx="0" cy="0"/>
        </a:xfrm>
      </p:grpSpPr>
      <p:sp>
        <p:nvSpPr>
          <p:cNvPr id="3" name="Rettangolo 2"/>
          <p:cNvSpPr/>
          <p:nvPr/>
        </p:nvSpPr>
        <p:spPr>
          <a:xfrm>
            <a:off x="0" y="0"/>
            <a:ext cx="7561263" cy="112662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835668" y="348219"/>
            <a:ext cx="3888757" cy="369332"/>
          </a:xfrm>
          <a:prstGeom prst="rect">
            <a:avLst/>
          </a:prstGeom>
          <a:noFill/>
          <a:ln>
            <a:solidFill>
              <a:schemeClr val="tx1"/>
            </a:solidFill>
          </a:ln>
        </p:spPr>
        <p:txBody>
          <a:bodyPr wrap="none" rtlCol="0">
            <a:spAutoFit/>
          </a:bodyPr>
          <a:lstStyle/>
          <a:p>
            <a:pPr algn="ctr"/>
            <a:r>
              <a:rPr lang="it-IT" b="1" dirty="0" smtClean="0">
                <a:latin typeface="Times New Roman" pitchFamily="18" charset="0"/>
                <a:cs typeface="Times New Roman" pitchFamily="18" charset="0"/>
              </a:rPr>
              <a:t>IL PASSAGGIO DELLA CAMPANA</a:t>
            </a:r>
          </a:p>
        </p:txBody>
      </p:sp>
      <p:pic>
        <p:nvPicPr>
          <p:cNvPr id="1026" name="Picture 2" descr="C:\Users\Alfio Cavallaro\Desktop\ATTIVITA' KIWANIANE\Attività svolte\29 Ottobre Passaggio della Campana\foto passaggio campana\P10206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43" y="4143194"/>
            <a:ext cx="3345691" cy="250926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C:\Users\Alfio Cavallaro\Desktop\ATTIVITA' KIWANIANE\Attività svolte\29 Ottobre Passaggio della Campana\foto passaggio campana\P1020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77" y="1661975"/>
            <a:ext cx="2744863" cy="20586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Alfio Cavallaro\Desktop\ATTIVITA' KIWANIANE\Attività svolte\29 Ottobre Passaggio della Campana\foto passaggio campana\P10207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4555" y="6983357"/>
            <a:ext cx="4079623" cy="305971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3363635" y="1998801"/>
            <a:ext cx="4036206" cy="1384995"/>
          </a:xfrm>
          <a:prstGeom prst="rect">
            <a:avLst/>
          </a:prstGeom>
        </p:spPr>
        <p:txBody>
          <a:bodyPr wrap="square">
            <a:spAutoFit/>
          </a:bodyPr>
          <a:lstStyle/>
          <a:p>
            <a:r>
              <a:rPr lang="it-IT" sz="1400" b="1" dirty="0">
                <a:latin typeface="Times New Roman" pitchFamily="18" charset="0"/>
                <a:cs typeface="Times New Roman" pitchFamily="18" charset="0"/>
              </a:rPr>
              <a:t>Si è </a:t>
            </a:r>
            <a:r>
              <a:rPr lang="it-IT" sz="1400" b="1" dirty="0" smtClean="0">
                <a:latin typeface="Times New Roman" pitchFamily="18" charset="0"/>
                <a:cs typeface="Times New Roman" pitchFamily="18" charset="0"/>
              </a:rPr>
              <a:t>svolta Sabato 29 Ottobre 2011, presso </a:t>
            </a:r>
            <a:r>
              <a:rPr lang="it-IT" sz="1400" b="1" dirty="0">
                <a:latin typeface="Times New Roman" pitchFamily="18" charset="0"/>
                <a:cs typeface="Times New Roman" pitchFamily="18" charset="0"/>
              </a:rPr>
              <a:t>l’Hotel Primavera </a:t>
            </a:r>
            <a:r>
              <a:rPr lang="it-IT" sz="1400" b="1" dirty="0" smtClean="0">
                <a:latin typeface="Times New Roman" pitchFamily="18" charset="0"/>
                <a:cs typeface="Times New Roman" pitchFamily="18" charset="0"/>
              </a:rPr>
              <a:t>dell’Etna di </a:t>
            </a:r>
            <a:r>
              <a:rPr lang="it-IT" sz="1400" b="1" dirty="0">
                <a:latin typeface="Times New Roman" pitchFamily="18" charset="0"/>
                <a:cs typeface="Times New Roman" pitchFamily="18" charset="0"/>
              </a:rPr>
              <a:t>Zafferana </a:t>
            </a:r>
            <a:r>
              <a:rPr lang="it-IT" sz="1400" b="1" dirty="0" smtClean="0">
                <a:latin typeface="Times New Roman" pitchFamily="18" charset="0"/>
                <a:cs typeface="Times New Roman" pitchFamily="18" charset="0"/>
              </a:rPr>
              <a:t>Etnea con </a:t>
            </a:r>
            <a:r>
              <a:rPr lang="it-IT" sz="1400" b="1" dirty="0">
                <a:latin typeface="Times New Roman" pitchFamily="18" charset="0"/>
                <a:cs typeface="Times New Roman" pitchFamily="18" charset="0"/>
              </a:rPr>
              <a:t>inizio alle ore </a:t>
            </a:r>
            <a:r>
              <a:rPr lang="it-IT" sz="1400" b="1" dirty="0" smtClean="0">
                <a:latin typeface="Times New Roman" pitchFamily="18" charset="0"/>
                <a:cs typeface="Times New Roman" pitchFamily="18" charset="0"/>
              </a:rPr>
              <a:t>20.00, la </a:t>
            </a:r>
            <a:r>
              <a:rPr lang="it-IT" sz="1400" b="1" dirty="0">
                <a:latin typeface="Times New Roman" pitchFamily="18" charset="0"/>
                <a:cs typeface="Times New Roman" pitchFamily="18" charset="0"/>
              </a:rPr>
              <a:t>cerimonia del </a:t>
            </a:r>
            <a:r>
              <a:rPr lang="it-IT" sz="1400" b="1" dirty="0" smtClean="0">
                <a:latin typeface="Times New Roman" pitchFamily="18" charset="0"/>
                <a:cs typeface="Times New Roman" pitchFamily="18" charset="0"/>
              </a:rPr>
              <a:t>Passaggio della </a:t>
            </a:r>
            <a:r>
              <a:rPr lang="it-IT" sz="1400" b="1" dirty="0">
                <a:latin typeface="Times New Roman" pitchFamily="18" charset="0"/>
                <a:cs typeface="Times New Roman" pitchFamily="18" charset="0"/>
              </a:rPr>
              <a:t>Campana del </a:t>
            </a:r>
            <a:r>
              <a:rPr lang="it-IT" sz="1400" b="1" dirty="0" err="1">
                <a:latin typeface="Times New Roman" pitchFamily="18" charset="0"/>
                <a:cs typeface="Times New Roman" pitchFamily="18" charset="0"/>
              </a:rPr>
              <a:t>Kiwanis</a:t>
            </a:r>
            <a:r>
              <a:rPr lang="it-IT" sz="1400" b="1" dirty="0">
                <a:latin typeface="Times New Roman" pitchFamily="18" charset="0"/>
                <a:cs typeface="Times New Roman" pitchFamily="18" charset="0"/>
              </a:rPr>
              <a:t> </a:t>
            </a:r>
            <a:r>
              <a:rPr lang="it-IT" sz="1400" b="1" dirty="0" smtClean="0">
                <a:latin typeface="Times New Roman" pitchFamily="18" charset="0"/>
                <a:cs typeface="Times New Roman" pitchFamily="18" charset="0"/>
              </a:rPr>
              <a:t>Club Zafferana </a:t>
            </a:r>
            <a:r>
              <a:rPr lang="it-IT" sz="1400" b="1" dirty="0">
                <a:latin typeface="Times New Roman" pitchFamily="18" charset="0"/>
                <a:cs typeface="Times New Roman" pitchFamily="18" charset="0"/>
              </a:rPr>
              <a:t>Etnea tra il </a:t>
            </a:r>
            <a:r>
              <a:rPr lang="it-IT" sz="1400" b="1" dirty="0" smtClean="0">
                <a:latin typeface="Times New Roman" pitchFamily="18" charset="0"/>
                <a:cs typeface="Times New Roman" pitchFamily="18" charset="0"/>
              </a:rPr>
              <a:t> Presidente </a:t>
            </a:r>
            <a:r>
              <a:rPr lang="it-IT" sz="1400" b="1" dirty="0" err="1" smtClean="0">
                <a:latin typeface="Times New Roman" pitchFamily="18" charset="0"/>
                <a:cs typeface="Times New Roman" pitchFamily="18" charset="0"/>
              </a:rPr>
              <a:t>outcoming</a:t>
            </a:r>
            <a:r>
              <a:rPr lang="it-IT" sz="1400" b="1" dirty="0" smtClean="0">
                <a:latin typeface="Times New Roman" pitchFamily="18" charset="0"/>
                <a:cs typeface="Times New Roman" pitchFamily="18" charset="0"/>
              </a:rPr>
              <a:t> Avv. Sebastiano Leonardi ed </a:t>
            </a:r>
            <a:r>
              <a:rPr lang="it-IT" sz="1400" b="1" dirty="0">
                <a:latin typeface="Times New Roman" pitchFamily="18" charset="0"/>
                <a:cs typeface="Times New Roman" pitchFamily="18" charset="0"/>
              </a:rPr>
              <a:t>il Presidente </a:t>
            </a:r>
            <a:r>
              <a:rPr lang="it-IT" sz="1400" b="1" dirty="0" err="1" smtClean="0">
                <a:latin typeface="Times New Roman" pitchFamily="18" charset="0"/>
                <a:cs typeface="Times New Roman" pitchFamily="18" charset="0"/>
              </a:rPr>
              <a:t>incoming</a:t>
            </a:r>
            <a:r>
              <a:rPr lang="it-IT" sz="1400" b="1" dirty="0" smtClean="0">
                <a:latin typeface="Times New Roman" pitchFamily="18" charset="0"/>
                <a:cs typeface="Times New Roman" pitchFamily="18" charset="0"/>
              </a:rPr>
              <a:t> Dott. Alfio </a:t>
            </a:r>
            <a:r>
              <a:rPr lang="it-IT" sz="1400" b="1" dirty="0">
                <a:latin typeface="Times New Roman" pitchFamily="18" charset="0"/>
                <a:cs typeface="Times New Roman" pitchFamily="18" charset="0"/>
              </a:rPr>
              <a:t>Cavallaro. </a:t>
            </a:r>
          </a:p>
        </p:txBody>
      </p:sp>
      <p:sp>
        <p:nvSpPr>
          <p:cNvPr id="5" name="Rettangolo 4"/>
          <p:cNvSpPr/>
          <p:nvPr/>
        </p:nvSpPr>
        <p:spPr>
          <a:xfrm>
            <a:off x="287864" y="6964891"/>
            <a:ext cx="2772687" cy="3108543"/>
          </a:xfrm>
          <a:prstGeom prst="rect">
            <a:avLst/>
          </a:prstGeom>
        </p:spPr>
        <p:txBody>
          <a:bodyPr wrap="square">
            <a:spAutoFit/>
          </a:bodyPr>
          <a:lstStyle/>
          <a:p>
            <a:r>
              <a:rPr lang="it-IT" sz="1400" b="1" dirty="0">
                <a:latin typeface="Times New Roman" pitchFamily="18" charset="0"/>
                <a:cs typeface="Times New Roman" pitchFamily="18" charset="0"/>
              </a:rPr>
              <a:t>Per il </a:t>
            </a:r>
            <a:r>
              <a:rPr lang="it-IT" sz="1400" b="1" dirty="0" err="1">
                <a:latin typeface="Times New Roman" pitchFamily="18" charset="0"/>
                <a:cs typeface="Times New Roman" pitchFamily="18" charset="0"/>
              </a:rPr>
              <a:t>Kiwanis</a:t>
            </a:r>
            <a:r>
              <a:rPr lang="it-IT" sz="1400" b="1" dirty="0">
                <a:latin typeface="Times New Roman" pitchFamily="18" charset="0"/>
                <a:cs typeface="Times New Roman" pitchFamily="18" charset="0"/>
              </a:rPr>
              <a:t> erano presenti </a:t>
            </a:r>
            <a:r>
              <a:rPr lang="it-IT" sz="1400" b="1" dirty="0" smtClean="0">
                <a:latin typeface="Times New Roman" pitchFamily="18" charset="0"/>
                <a:cs typeface="Times New Roman" pitchFamily="18" charset="0"/>
              </a:rPr>
              <a:t>tutti gli </a:t>
            </a:r>
            <a:r>
              <a:rPr lang="it-IT" sz="1400" b="1" dirty="0" err="1" smtClean="0">
                <a:latin typeface="Times New Roman" pitchFamily="18" charset="0"/>
                <a:cs typeface="Times New Roman" pitchFamily="18" charset="0"/>
              </a:rPr>
              <a:t>Officers</a:t>
            </a:r>
            <a:r>
              <a:rPr lang="it-IT" sz="1400" b="1" dirty="0" smtClean="0">
                <a:latin typeface="Times New Roman" pitchFamily="18" charset="0"/>
                <a:cs typeface="Times New Roman" pitchFamily="18" charset="0"/>
              </a:rPr>
              <a:t> </a:t>
            </a:r>
            <a:r>
              <a:rPr lang="it-IT" sz="1400" b="1" dirty="0">
                <a:latin typeface="Times New Roman" pitchFamily="18" charset="0"/>
                <a:cs typeface="Times New Roman" pitchFamily="18" charset="0"/>
              </a:rPr>
              <a:t>rappresentanti dei </a:t>
            </a:r>
            <a:r>
              <a:rPr lang="it-IT" sz="1400" b="1" dirty="0" err="1">
                <a:latin typeface="Times New Roman" pitchFamily="18" charset="0"/>
                <a:cs typeface="Times New Roman" pitchFamily="18" charset="0"/>
              </a:rPr>
              <a:t>Kiwanis</a:t>
            </a:r>
            <a:r>
              <a:rPr lang="it-IT" sz="1400" b="1" dirty="0">
                <a:latin typeface="Times New Roman" pitchFamily="18" charset="0"/>
                <a:cs typeface="Times New Roman" pitchFamily="18" charset="0"/>
              </a:rPr>
              <a:t> </a:t>
            </a:r>
            <a:r>
              <a:rPr lang="it-IT" sz="1400" b="1" dirty="0" err="1" smtClean="0">
                <a:latin typeface="Times New Roman" pitchFamily="18" charset="0"/>
                <a:cs typeface="Times New Roman" pitchFamily="18" charset="0"/>
              </a:rPr>
              <a:t>Clubs</a:t>
            </a:r>
            <a:r>
              <a:rPr lang="it-IT" sz="1400" b="1" dirty="0" smtClean="0">
                <a:latin typeface="Times New Roman" pitchFamily="18" charset="0"/>
                <a:cs typeface="Times New Roman" pitchFamily="18" charset="0"/>
              </a:rPr>
              <a:t> </a:t>
            </a:r>
            <a:r>
              <a:rPr lang="it-IT" sz="1400" b="1" dirty="0">
                <a:latin typeface="Times New Roman" pitchFamily="18" charset="0"/>
                <a:cs typeface="Times New Roman" pitchFamily="18" charset="0"/>
              </a:rPr>
              <a:t>della </a:t>
            </a:r>
            <a:r>
              <a:rPr lang="it-IT" sz="1400" b="1" dirty="0" smtClean="0">
                <a:latin typeface="Times New Roman" pitchFamily="18" charset="0"/>
                <a:cs typeface="Times New Roman" pitchFamily="18" charset="0"/>
              </a:rPr>
              <a:t>Divisione </a:t>
            </a:r>
            <a:r>
              <a:rPr lang="it-IT" sz="1400" b="1" dirty="0">
                <a:latin typeface="Times New Roman" pitchFamily="18" charset="0"/>
                <a:cs typeface="Times New Roman" pitchFamily="18" charset="0"/>
              </a:rPr>
              <a:t>«Sicilia 2» </a:t>
            </a:r>
            <a:r>
              <a:rPr lang="it-IT" sz="1400" b="1" dirty="0" smtClean="0">
                <a:latin typeface="Times New Roman" pitchFamily="18" charset="0"/>
                <a:cs typeface="Times New Roman" pitchFamily="18" charset="0"/>
              </a:rPr>
              <a:t> (Catania </a:t>
            </a:r>
            <a:r>
              <a:rPr lang="it-IT" sz="1400" b="1" dirty="0">
                <a:latin typeface="Times New Roman" pitchFamily="18" charset="0"/>
                <a:cs typeface="Times New Roman" pitchFamily="18" charset="0"/>
              </a:rPr>
              <a:t>Centro, </a:t>
            </a:r>
            <a:r>
              <a:rPr lang="it-IT" sz="1400" b="1" dirty="0" smtClean="0">
                <a:latin typeface="Times New Roman" pitchFamily="18" charset="0"/>
                <a:cs typeface="Times New Roman" pitchFamily="18" charset="0"/>
              </a:rPr>
              <a:t>Catania Est, Catania Etna, Etneo, Acireale</a:t>
            </a:r>
            <a:r>
              <a:rPr lang="it-IT" sz="1400" b="1" dirty="0">
                <a:latin typeface="Times New Roman" pitchFamily="18" charset="0"/>
                <a:cs typeface="Times New Roman" pitchFamily="18" charset="0"/>
              </a:rPr>
              <a:t>, </a:t>
            </a:r>
            <a:r>
              <a:rPr lang="it-IT" sz="1400" b="1" dirty="0" smtClean="0">
                <a:latin typeface="Times New Roman" pitchFamily="18" charset="0"/>
                <a:cs typeface="Times New Roman" pitchFamily="18" charset="0"/>
              </a:rPr>
              <a:t>Paternò</a:t>
            </a:r>
            <a:r>
              <a:rPr lang="it-IT" sz="1400" b="1" dirty="0">
                <a:latin typeface="Times New Roman" pitchFamily="18" charset="0"/>
                <a:cs typeface="Times New Roman" pitchFamily="18" charset="0"/>
              </a:rPr>
              <a:t>, </a:t>
            </a:r>
            <a:r>
              <a:rPr lang="it-IT" sz="1400" b="1" dirty="0" smtClean="0">
                <a:latin typeface="Times New Roman" pitchFamily="18" charset="0"/>
                <a:cs typeface="Times New Roman" pitchFamily="18" charset="0"/>
              </a:rPr>
              <a:t>Giarre-Riposto) e quelli del </a:t>
            </a:r>
            <a:r>
              <a:rPr lang="it-IT" sz="1400" b="1" dirty="0">
                <a:latin typeface="Times New Roman" pitchFamily="18" charset="0"/>
                <a:cs typeface="Times New Roman" pitchFamily="18" charset="0"/>
              </a:rPr>
              <a:t>Club Augusta, nostro </a:t>
            </a:r>
            <a:r>
              <a:rPr lang="it-IT" sz="1400" b="1" dirty="0" smtClean="0">
                <a:latin typeface="Times New Roman" pitchFamily="18" charset="0"/>
                <a:cs typeface="Times New Roman" pitchFamily="18" charset="0"/>
              </a:rPr>
              <a:t>Club Sponsor</a:t>
            </a:r>
            <a:r>
              <a:rPr lang="it-IT" sz="1400" b="1" dirty="0">
                <a:latin typeface="Times New Roman" pitchFamily="18" charset="0"/>
                <a:cs typeface="Times New Roman" pitchFamily="18" charset="0"/>
              </a:rPr>
              <a:t>.</a:t>
            </a:r>
          </a:p>
          <a:p>
            <a:r>
              <a:rPr lang="it-IT" sz="1400" b="1" dirty="0" smtClean="0">
                <a:latin typeface="Times New Roman" pitchFamily="18" charset="0"/>
                <a:cs typeface="Times New Roman" pitchFamily="18" charset="0"/>
              </a:rPr>
              <a:t>L’immediato </a:t>
            </a:r>
            <a:r>
              <a:rPr lang="it-IT" sz="1400" b="1" dirty="0" err="1">
                <a:latin typeface="Times New Roman" pitchFamily="18" charset="0"/>
                <a:cs typeface="Times New Roman" pitchFamily="18" charset="0"/>
              </a:rPr>
              <a:t>Past</a:t>
            </a:r>
            <a:r>
              <a:rPr lang="it-IT" sz="1400" b="1" dirty="0">
                <a:latin typeface="Times New Roman" pitchFamily="18" charset="0"/>
                <a:cs typeface="Times New Roman" pitchFamily="18" charset="0"/>
              </a:rPr>
              <a:t> Presidente  Sebastiano Leonardi, nel suo </a:t>
            </a:r>
            <a:r>
              <a:rPr lang="it-IT" sz="1400" b="1" dirty="0" smtClean="0">
                <a:latin typeface="Times New Roman" pitchFamily="18" charset="0"/>
                <a:cs typeface="Times New Roman" pitchFamily="18" charset="0"/>
              </a:rPr>
              <a:t>intervento, </a:t>
            </a:r>
            <a:r>
              <a:rPr lang="it-IT" sz="1400" b="1" dirty="0">
                <a:latin typeface="Times New Roman" pitchFamily="18" charset="0"/>
                <a:cs typeface="Times New Roman" pitchFamily="18" charset="0"/>
              </a:rPr>
              <a:t>ha riassunto succintamente l’attività svolta dal Club nel corso dell’anno appena </a:t>
            </a:r>
            <a:r>
              <a:rPr lang="it-IT" sz="1400" b="1" dirty="0" smtClean="0">
                <a:latin typeface="Times New Roman" pitchFamily="18" charset="0"/>
                <a:cs typeface="Times New Roman" pitchFamily="18" charset="0"/>
              </a:rPr>
              <a:t>concluso.</a:t>
            </a:r>
            <a:endParaRPr lang="it-IT" sz="1400" b="1" dirty="0">
              <a:latin typeface="Times New Roman" pitchFamily="18" charset="0"/>
              <a:cs typeface="Times New Roman" pitchFamily="18" charset="0"/>
            </a:endParaRPr>
          </a:p>
        </p:txBody>
      </p:sp>
      <p:pic>
        <p:nvPicPr>
          <p:cNvPr id="9" name="Picture 6" descr="C:\Users\Alfio Cavallaro\Desktop\ATTIVITA' KIWANIANE\Attività svolte\29 Ottobre Passaggio della Campana\foto passaggio campana\P10207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5793" y="4180535"/>
            <a:ext cx="3217070" cy="2412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itardo 9"/>
          <p:cNvSpPr/>
          <p:nvPr/>
        </p:nvSpPr>
        <p:spPr>
          <a:xfrm>
            <a:off x="-24254" y="10138049"/>
            <a:ext cx="1670342" cy="612648"/>
          </a:xfrm>
          <a:prstGeom prst="flowChartDelay">
            <a:avLst/>
          </a:prstGeom>
          <a:solidFill>
            <a:schemeClr val="accent1">
              <a:alpha val="7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5</a:t>
            </a:r>
            <a:endParaRPr lang="it-IT" sz="3200" b="1" dirty="0">
              <a:solidFill>
                <a:srgbClr val="000000"/>
              </a:solidFill>
            </a:endParaRP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107318" y="10296544"/>
            <a:ext cx="486493" cy="295657"/>
          </a:xfrm>
          <a:prstGeom prst="rect">
            <a:avLst/>
          </a:prstGeom>
          <a:solidFill>
            <a:schemeClr val="accent1"/>
          </a:solidFill>
          <a:ln>
            <a:noFill/>
          </a:ln>
          <a:effectLst/>
          <a:extLst/>
        </p:spPr>
      </p:pic>
      <p:pic>
        <p:nvPicPr>
          <p:cNvPr id="12" name="Picture 4" descr="C:\Users\Alfio Cavallaro\Desktop\ATTIVITA' KIWANIANE\Attività svolte\29 Ottobre Passaggio della Campana\foto passaggio campana\P1020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77" y="1721099"/>
            <a:ext cx="2744863" cy="205864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3" name="Picture 6" descr="C:\Users\Alfio Cavallaro\Desktop\ATTIVITA' KIWANIANE\Attività svolte\29 Ottobre Passaggio della Campana\foto passaggio campana\P10207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5793" y="4239659"/>
            <a:ext cx="3217070" cy="241280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545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50000"/>
          </a:schemeClr>
        </a:solidFill>
        <a:effectLst/>
      </p:bgPr>
    </p:bg>
    <p:spTree>
      <p:nvGrpSpPr>
        <p:cNvPr id="1" name=""/>
        <p:cNvGrpSpPr/>
        <p:nvPr/>
      </p:nvGrpSpPr>
      <p:grpSpPr>
        <a:xfrm>
          <a:off x="0" y="0"/>
          <a:ext cx="0" cy="0"/>
          <a:chOff x="0" y="0"/>
          <a:chExt cx="0" cy="0"/>
        </a:xfrm>
      </p:grpSpPr>
      <p:sp>
        <p:nvSpPr>
          <p:cNvPr id="10" name="Rettangolo 9"/>
          <p:cNvSpPr/>
          <p:nvPr/>
        </p:nvSpPr>
        <p:spPr>
          <a:xfrm>
            <a:off x="0" y="0"/>
            <a:ext cx="7561263" cy="1271995"/>
          </a:xfrm>
          <a:prstGeom prst="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833996" y="471035"/>
            <a:ext cx="3822137" cy="369332"/>
          </a:xfrm>
          <a:prstGeom prst="rect">
            <a:avLst/>
          </a:prstGeom>
          <a:noFill/>
          <a:ln>
            <a:solidFill>
              <a:schemeClr val="tx1"/>
            </a:solidFill>
          </a:ln>
        </p:spPr>
        <p:txBody>
          <a:bodyPr wrap="none" rtlCol="0">
            <a:spAutoFit/>
          </a:bodyPr>
          <a:lstStyle/>
          <a:p>
            <a:pPr algn="ctr"/>
            <a:r>
              <a:rPr lang="it-IT" b="1" dirty="0" smtClean="0">
                <a:solidFill>
                  <a:schemeClr val="bg1"/>
                </a:solidFill>
              </a:rPr>
              <a:t>SERATA DI CABARET – IL «GATTO BLU»</a:t>
            </a:r>
            <a:endParaRPr lang="it-IT" b="1" dirty="0">
              <a:solidFill>
                <a:schemeClr val="bg1"/>
              </a:solidFill>
            </a:endParaRPr>
          </a:p>
        </p:txBody>
      </p:sp>
      <p:sp>
        <p:nvSpPr>
          <p:cNvPr id="3" name="Rettangolo 2"/>
          <p:cNvSpPr/>
          <p:nvPr/>
        </p:nvSpPr>
        <p:spPr>
          <a:xfrm>
            <a:off x="3998307" y="3995283"/>
            <a:ext cx="3093365" cy="1384995"/>
          </a:xfrm>
          <a:prstGeom prst="rect">
            <a:avLst/>
          </a:prstGeom>
        </p:spPr>
        <p:txBody>
          <a:bodyPr wrap="square">
            <a:spAutoFit/>
          </a:bodyPr>
          <a:lstStyle/>
          <a:p>
            <a:r>
              <a:rPr lang="it-IT" sz="1200" b="1" dirty="0" smtClean="0">
                <a:solidFill>
                  <a:srgbClr val="C00000"/>
                </a:solidFill>
                <a:latin typeface="Times New Roman" pitchFamily="18" charset="0"/>
                <a:cs typeface="Times New Roman" pitchFamily="18" charset="0"/>
              </a:rPr>
              <a:t>Il 23 Marzo 2012, grazie anche all'impegno </a:t>
            </a:r>
            <a:r>
              <a:rPr lang="it-IT" sz="1200" b="1" dirty="0">
                <a:latin typeface="Times New Roman" pitchFamily="18" charset="0"/>
                <a:cs typeface="Times New Roman" pitchFamily="18" charset="0"/>
              </a:rPr>
              <a:t>di Rossano </a:t>
            </a:r>
            <a:r>
              <a:rPr lang="it-IT" sz="1200" b="1" dirty="0" smtClean="0">
                <a:latin typeface="Times New Roman" pitchFamily="18" charset="0"/>
                <a:cs typeface="Times New Roman" pitchFamily="18" charset="0"/>
              </a:rPr>
              <a:t>e Mariangela Zappalà</a:t>
            </a:r>
            <a:r>
              <a:rPr lang="it-IT" sz="1200" b="1" dirty="0">
                <a:latin typeface="Times New Roman" pitchFamily="18" charset="0"/>
                <a:cs typeface="Times New Roman" pitchFamily="18" charset="0"/>
              </a:rPr>
              <a:t>, </a:t>
            </a:r>
            <a:r>
              <a:rPr lang="it-IT" sz="1200" b="1" dirty="0" smtClean="0">
                <a:latin typeface="Times New Roman" pitchFamily="18" charset="0"/>
                <a:cs typeface="Times New Roman" pitchFamily="18" charset="0"/>
              </a:rPr>
              <a:t>Soci ed Amici del </a:t>
            </a:r>
            <a:r>
              <a:rPr lang="it-IT" sz="1200" b="1" dirty="0" err="1" smtClean="0">
                <a:latin typeface="Times New Roman" pitchFamily="18" charset="0"/>
                <a:cs typeface="Times New Roman" pitchFamily="18" charset="0"/>
              </a:rPr>
              <a:t>Kiwanis</a:t>
            </a:r>
            <a:r>
              <a:rPr lang="it-IT" sz="1200" b="1" dirty="0" smtClean="0">
                <a:latin typeface="Times New Roman" pitchFamily="18" charset="0"/>
                <a:cs typeface="Times New Roman" pitchFamily="18" charset="0"/>
              </a:rPr>
              <a:t> Club Zafferana Etnea hanno </a:t>
            </a:r>
            <a:r>
              <a:rPr lang="it-IT" sz="1200" b="1" dirty="0" err="1" smtClean="0">
                <a:latin typeface="Times New Roman" pitchFamily="18" charset="0"/>
                <a:cs typeface="Times New Roman" pitchFamily="18" charset="0"/>
              </a:rPr>
              <a:t>tracorso</a:t>
            </a:r>
            <a:r>
              <a:rPr lang="it-IT" sz="1200" b="1" dirty="0" smtClean="0">
                <a:latin typeface="Times New Roman" pitchFamily="18" charset="0"/>
                <a:cs typeface="Times New Roman" pitchFamily="18" charset="0"/>
              </a:rPr>
              <a:t> una piacevolissima </a:t>
            </a:r>
            <a:r>
              <a:rPr lang="it-IT" sz="1200" b="1" dirty="0">
                <a:latin typeface="Times New Roman" pitchFamily="18" charset="0"/>
                <a:cs typeface="Times New Roman" pitchFamily="18" charset="0"/>
              </a:rPr>
              <a:t>serata di </a:t>
            </a:r>
            <a:r>
              <a:rPr lang="it-IT" sz="1200" b="1" dirty="0" smtClean="0">
                <a:latin typeface="Times New Roman" pitchFamily="18" charset="0"/>
                <a:cs typeface="Times New Roman" pitchFamily="18" charset="0"/>
              </a:rPr>
              <a:t>Cabaret </a:t>
            </a:r>
            <a:r>
              <a:rPr lang="it-IT" sz="1200" b="1" dirty="0">
                <a:latin typeface="Times New Roman" pitchFamily="18" charset="0"/>
                <a:cs typeface="Times New Roman" pitchFamily="18" charset="0"/>
              </a:rPr>
              <a:t>presso la Compagnia teatrale il "Gatto Blu" con Gino Astorina, Luciano Messina &amp; Co. </a:t>
            </a:r>
          </a:p>
        </p:txBody>
      </p:sp>
      <p:sp>
        <p:nvSpPr>
          <p:cNvPr id="5" name="Rettangolo 4"/>
          <p:cNvSpPr/>
          <p:nvPr/>
        </p:nvSpPr>
        <p:spPr>
          <a:xfrm>
            <a:off x="3752864" y="8785444"/>
            <a:ext cx="3338808" cy="1015663"/>
          </a:xfrm>
          <a:prstGeom prst="rect">
            <a:avLst/>
          </a:prstGeom>
        </p:spPr>
        <p:txBody>
          <a:bodyPr wrap="square">
            <a:spAutoFit/>
          </a:bodyPr>
          <a:lstStyle/>
          <a:p>
            <a:r>
              <a:rPr lang="it-IT" sz="1200" b="1" dirty="0" smtClean="0">
                <a:latin typeface="Times New Roman" pitchFamily="18" charset="0"/>
                <a:cs typeface="Times New Roman" pitchFamily="18" charset="0"/>
              </a:rPr>
              <a:t>I partecipanti, nel </a:t>
            </a:r>
            <a:r>
              <a:rPr lang="it-IT" sz="1200" b="1" dirty="0">
                <a:latin typeface="Times New Roman" pitchFamily="18" charset="0"/>
                <a:cs typeface="Times New Roman" pitchFamily="18" charset="0"/>
              </a:rPr>
              <a:t>corso dello spettacolo </a:t>
            </a:r>
            <a:r>
              <a:rPr lang="it-IT" sz="1200" b="1" dirty="0" smtClean="0">
                <a:latin typeface="Times New Roman" pitchFamily="18" charset="0"/>
                <a:cs typeface="Times New Roman" pitchFamily="18" charset="0"/>
              </a:rPr>
              <a:t>hanno potuto gustare </a:t>
            </a:r>
            <a:r>
              <a:rPr lang="it-IT" sz="1200" b="1" dirty="0">
                <a:latin typeface="Times New Roman" pitchFamily="18" charset="0"/>
                <a:cs typeface="Times New Roman" pitchFamily="18" charset="0"/>
              </a:rPr>
              <a:t>i caratteristici </a:t>
            </a:r>
            <a:r>
              <a:rPr lang="it-IT" sz="1200" b="1" dirty="0" smtClean="0">
                <a:latin typeface="Times New Roman" pitchFamily="18" charset="0"/>
                <a:cs typeface="Times New Roman" pitchFamily="18" charset="0"/>
              </a:rPr>
              <a:t>«Biscotti </a:t>
            </a:r>
            <a:r>
              <a:rPr lang="it-IT" sz="1200" b="1" dirty="0">
                <a:latin typeface="Times New Roman" pitchFamily="18" charset="0"/>
                <a:cs typeface="Times New Roman" pitchFamily="18" charset="0"/>
              </a:rPr>
              <a:t>della </a:t>
            </a:r>
            <a:r>
              <a:rPr lang="it-IT" sz="1200" b="1" dirty="0" smtClean="0">
                <a:latin typeface="Times New Roman" pitchFamily="18" charset="0"/>
                <a:cs typeface="Times New Roman" pitchFamily="18" charset="0"/>
              </a:rPr>
              <a:t>Monaca</a:t>
            </a:r>
            <a:r>
              <a:rPr lang="it-IT" sz="1200" b="1" dirty="0">
                <a:latin typeface="Times New Roman" pitchFamily="18" charset="0"/>
                <a:cs typeface="Times New Roman" pitchFamily="18" charset="0"/>
              </a:rPr>
              <a:t>" e sorseggiare dell'ottimo Zibibbo</a:t>
            </a:r>
            <a:r>
              <a:rPr lang="it-IT" sz="1200" b="1" dirty="0" smtClean="0">
                <a:latin typeface="Times New Roman" pitchFamily="18" charset="0"/>
                <a:cs typeface="Times New Roman" pitchFamily="18" charset="0"/>
              </a:rPr>
              <a:t>.</a:t>
            </a:r>
          </a:p>
          <a:p>
            <a:r>
              <a:rPr lang="it-IT" sz="1200" b="1" dirty="0" smtClean="0">
                <a:latin typeface="Times New Roman" pitchFamily="18" charset="0"/>
                <a:cs typeface="Times New Roman" pitchFamily="18" charset="0"/>
              </a:rPr>
              <a:t>La serata si è conclusa con un Cocktail di prodotti offerti dall’Azienda Zappalà.</a:t>
            </a:r>
            <a:endParaRPr lang="it-IT" dirty="0"/>
          </a:p>
        </p:txBody>
      </p:sp>
      <p:pic>
        <p:nvPicPr>
          <p:cNvPr id="4100" name="Picture 4" descr="C:\Users\Alfio Cavallaro\Desktop\ATTIVITA' KIWANIANE\Attività svolte\Gatto Blu 23 marzo\Foto Gatto blu\IMG_47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10"/>
          <a:stretch/>
        </p:blipFill>
        <p:spPr bwMode="auto">
          <a:xfrm rot="5400000">
            <a:off x="412848" y="7271089"/>
            <a:ext cx="2712348" cy="248716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4101" name="Picture 5" descr="C:\Users\Alfio Cavallaro\Desktop\ATTIVITA' KIWANIANE\Attività svolte\Gatto Blu 23 marzo\Foto Gatto blu\IMG_47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279" y="4479385"/>
            <a:ext cx="3052589" cy="228944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Ritardo 10"/>
          <p:cNvSpPr/>
          <p:nvPr/>
        </p:nvSpPr>
        <p:spPr>
          <a:xfrm>
            <a:off x="-202" y="10138049"/>
            <a:ext cx="1670342" cy="612648"/>
          </a:xfrm>
          <a:prstGeom prst="flowChartDelay">
            <a:avLst/>
          </a:prstGeom>
          <a:solidFill>
            <a:srgbClr val="002060">
              <a:alpha val="7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22</a:t>
            </a:r>
            <a:endParaRPr lang="it-IT" sz="3200" b="1" dirty="0">
              <a:solidFill>
                <a:srgbClr val="000000"/>
              </a:solidFill>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rgbClr val="002060">
              <a:alpha val="50000"/>
            </a:srgbClr>
          </a:solidFill>
          <a:ln>
            <a:solidFill>
              <a:schemeClr val="tx1"/>
            </a:solidFill>
          </a:ln>
          <a:effectLst/>
          <a:extLst/>
        </p:spPr>
      </p:pic>
      <p:pic>
        <p:nvPicPr>
          <p:cNvPr id="13" name="Picture 2" descr="C:\Users\Alfio Cavallaro\Desktop\ATTIVITA' KIWANIANE\Attività svolte\Gatto Blu 23 marzo\Foto Gatto blu\IMG_477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852"/>
          <a:stretch/>
        </p:blipFill>
        <p:spPr bwMode="auto">
          <a:xfrm rot="5400000">
            <a:off x="609178" y="1321989"/>
            <a:ext cx="2532961" cy="305675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4" name="Picture 3" descr="C:\Users\Alfio Cavallaro\Desktop\ATTIVITA' KIWANIANE\Attività svolte\Gatto Blu 23 marzo\Foto Gatto blu\IMG_478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49"/>
          <a:stretch/>
        </p:blipFill>
        <p:spPr bwMode="auto">
          <a:xfrm rot="5400000">
            <a:off x="4112947" y="5762505"/>
            <a:ext cx="2712347" cy="222931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5048" y="1583888"/>
            <a:ext cx="2868143" cy="2057779"/>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108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alpha val="70000"/>
          </a:srgbClr>
        </a:solidFill>
        <a:effectLst/>
      </p:bgPr>
    </p:bg>
    <p:spTree>
      <p:nvGrpSpPr>
        <p:cNvPr id="1" name=""/>
        <p:cNvGrpSpPr/>
        <p:nvPr/>
      </p:nvGrpSpPr>
      <p:grpSpPr>
        <a:xfrm>
          <a:off x="0" y="0"/>
          <a:ext cx="0" cy="0"/>
          <a:chOff x="0" y="0"/>
          <a:chExt cx="0" cy="0"/>
        </a:xfrm>
      </p:grpSpPr>
      <p:sp>
        <p:nvSpPr>
          <p:cNvPr id="6" name="Rettangolo 5"/>
          <p:cNvSpPr/>
          <p:nvPr/>
        </p:nvSpPr>
        <p:spPr>
          <a:xfrm>
            <a:off x="0" y="0"/>
            <a:ext cx="7561263" cy="127199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2319138" y="503407"/>
            <a:ext cx="2919967" cy="369332"/>
          </a:xfrm>
          <a:prstGeom prst="rect">
            <a:avLst/>
          </a:prstGeom>
          <a:noFill/>
          <a:ln>
            <a:solidFill>
              <a:schemeClr val="tx2"/>
            </a:solidFill>
          </a:ln>
        </p:spPr>
        <p:txBody>
          <a:bodyPr wrap="none" rtlCol="0">
            <a:spAutoFit/>
          </a:bodyPr>
          <a:lstStyle/>
          <a:p>
            <a:r>
              <a:rPr lang="it-IT" b="1" dirty="0" smtClean="0">
                <a:solidFill>
                  <a:schemeClr val="bg1"/>
                </a:solidFill>
              </a:rPr>
              <a:t>IL «MEDAGLIONE» DEL CLUB</a:t>
            </a:r>
            <a:endParaRPr lang="it-IT" b="1" dirty="0">
              <a:solidFill>
                <a:schemeClr val="bg1"/>
              </a:solidFill>
            </a:endParaRPr>
          </a:p>
        </p:txBody>
      </p:sp>
      <p:sp>
        <p:nvSpPr>
          <p:cNvPr id="3" name="Rettangolo 2"/>
          <p:cNvSpPr/>
          <p:nvPr/>
        </p:nvSpPr>
        <p:spPr>
          <a:xfrm>
            <a:off x="495095" y="1689358"/>
            <a:ext cx="6534840" cy="830997"/>
          </a:xfrm>
          <a:prstGeom prst="rect">
            <a:avLst/>
          </a:prstGeom>
        </p:spPr>
        <p:txBody>
          <a:bodyPr wrap="square">
            <a:spAutoFit/>
          </a:bodyPr>
          <a:lstStyle/>
          <a:p>
            <a:r>
              <a:rPr lang="it-IT" sz="1200" b="1" dirty="0" smtClean="0">
                <a:solidFill>
                  <a:schemeClr val="bg1"/>
                </a:solidFill>
                <a:latin typeface="Times New Roman" pitchFamily="18" charset="0"/>
                <a:cs typeface="Times New Roman" pitchFamily="18" charset="0"/>
              </a:rPr>
              <a:t>A partire da questo anno sociale anche il </a:t>
            </a:r>
            <a:r>
              <a:rPr lang="it-IT" sz="1200" b="1" dirty="0" err="1" smtClean="0">
                <a:solidFill>
                  <a:schemeClr val="bg1"/>
                </a:solidFill>
                <a:latin typeface="Times New Roman" pitchFamily="18" charset="0"/>
                <a:cs typeface="Times New Roman" pitchFamily="18" charset="0"/>
              </a:rPr>
              <a:t>Kiwanis</a:t>
            </a:r>
            <a:r>
              <a:rPr lang="it-IT" sz="1200" b="1" dirty="0" smtClean="0">
                <a:solidFill>
                  <a:schemeClr val="bg1"/>
                </a:solidFill>
                <a:latin typeface="Times New Roman" pitchFamily="18" charset="0"/>
                <a:cs typeface="Times New Roman" pitchFamily="18" charset="0"/>
              </a:rPr>
              <a:t> Club Zafferana Etnea ha il suo «Medaglione» . Entrerà a far parte del cerimoniale in tutte le manifestazioni ufficiali. </a:t>
            </a:r>
          </a:p>
          <a:p>
            <a:r>
              <a:rPr lang="it-IT" sz="1200" b="1" dirty="0" smtClean="0">
                <a:solidFill>
                  <a:schemeClr val="bg1"/>
                </a:solidFill>
                <a:latin typeface="Times New Roman" pitchFamily="18" charset="0"/>
                <a:cs typeface="Times New Roman" pitchFamily="18" charset="0"/>
              </a:rPr>
              <a:t>E</a:t>
            </a:r>
            <a:r>
              <a:rPr lang="it-IT" sz="1200" b="1" dirty="0">
                <a:solidFill>
                  <a:schemeClr val="bg1"/>
                </a:solidFill>
                <a:latin typeface="Times New Roman" pitchFamily="18" charset="0"/>
                <a:cs typeface="Times New Roman" pitchFamily="18" charset="0"/>
              </a:rPr>
              <a:t>’ solo un </a:t>
            </a:r>
            <a:r>
              <a:rPr lang="it-IT" sz="1200" b="1" dirty="0" smtClean="0">
                <a:solidFill>
                  <a:schemeClr val="bg1"/>
                </a:solidFill>
                <a:latin typeface="Times New Roman" pitchFamily="18" charset="0"/>
                <a:cs typeface="Times New Roman" pitchFamily="18" charset="0"/>
              </a:rPr>
              <a:t>simbolo, un segno </a:t>
            </a:r>
            <a:r>
              <a:rPr lang="it-IT" sz="1200" b="1" dirty="0">
                <a:solidFill>
                  <a:schemeClr val="bg1"/>
                </a:solidFill>
                <a:latin typeface="Times New Roman" pitchFamily="18" charset="0"/>
                <a:cs typeface="Times New Roman" pitchFamily="18" charset="0"/>
              </a:rPr>
              <a:t>di appartenenza e fa parte del cerimoniale. </a:t>
            </a:r>
            <a:endParaRPr lang="it-IT" sz="1200" b="1" dirty="0" smtClean="0">
              <a:solidFill>
                <a:schemeClr val="bg1"/>
              </a:solidFill>
              <a:latin typeface="Times New Roman" pitchFamily="18" charset="0"/>
              <a:cs typeface="Times New Roman" pitchFamily="18" charset="0"/>
            </a:endParaRPr>
          </a:p>
          <a:p>
            <a:r>
              <a:rPr lang="it-IT" sz="1200" b="1" dirty="0" smtClean="0">
                <a:solidFill>
                  <a:schemeClr val="bg1"/>
                </a:solidFill>
                <a:latin typeface="Times New Roman" pitchFamily="18" charset="0"/>
                <a:cs typeface="Times New Roman" pitchFamily="18" charset="0"/>
              </a:rPr>
              <a:t>Il debutto ufficiale del  «Medaglione»  è avvenuto in occasione della Conviviale di Pasqua 2012. </a:t>
            </a:r>
            <a:endParaRPr lang="it-IT" sz="1200" dirty="0">
              <a:solidFill>
                <a:schemeClr val="bg1"/>
              </a:solidFill>
              <a:latin typeface="Times New Roman" pitchFamily="18" charset="0"/>
              <a:cs typeface="Times New Roman" pitchFamily="18" charset="0"/>
            </a:endParaRPr>
          </a:p>
        </p:txBody>
      </p:sp>
      <p:pic>
        <p:nvPicPr>
          <p:cNvPr id="4" name="Picture 18" descr="C:\Users\Alfio Cavallaro\Desktop\ATTIVITA' KIWANIANE\Attività svolte\Conviviale di Pasqua\Foto resized\P1030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71" y="3287697"/>
            <a:ext cx="2798277" cy="210110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5" name="Picture 5" descr="C:\Users\Alfio Cavallaro\Desktop\ATTIVITA' KIWANIANE\Attività svolte\Conviviale di Pasqua\Foto Conviviale di Pasqua\P10301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671" y="3282057"/>
            <a:ext cx="2801714" cy="210116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7" name="Ritardo 6"/>
          <p:cNvSpPr/>
          <p:nvPr/>
        </p:nvSpPr>
        <p:spPr>
          <a:xfrm>
            <a:off x="-202" y="10138049"/>
            <a:ext cx="1670342" cy="612648"/>
          </a:xfrm>
          <a:prstGeom prst="flowChartDelay">
            <a:avLst/>
          </a:prstGeom>
          <a:solidFill>
            <a:schemeClr val="tx1">
              <a:alpha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23</a:t>
            </a:r>
            <a:endParaRPr lang="it-IT" sz="3200" b="1" dirty="0">
              <a:solidFill>
                <a:srgbClr val="000000"/>
              </a:solidFill>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56" y="5719992"/>
            <a:ext cx="2861392" cy="4076133"/>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lfio Cavallaro\Desktop\Annuario\per annuario\IMG_64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315265" y="6171185"/>
            <a:ext cx="4145280" cy="310896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667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12" name="Rettangolo 11"/>
          <p:cNvSpPr/>
          <p:nvPr/>
        </p:nvSpPr>
        <p:spPr>
          <a:xfrm>
            <a:off x="0" y="0"/>
            <a:ext cx="7561263" cy="1271995"/>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2282254" y="360115"/>
            <a:ext cx="2988832" cy="369332"/>
          </a:xfrm>
          <a:prstGeom prst="rect">
            <a:avLst/>
          </a:prstGeom>
          <a:solidFill>
            <a:srgbClr val="FFC000">
              <a:alpha val="50000"/>
            </a:srgbClr>
          </a:solidFill>
          <a:ln>
            <a:solidFill>
              <a:schemeClr val="tx2"/>
            </a:solidFill>
          </a:ln>
        </p:spPr>
        <p:txBody>
          <a:bodyPr wrap="none" rtlCol="0">
            <a:spAutoFit/>
          </a:bodyPr>
          <a:lstStyle/>
          <a:p>
            <a:pPr algn="ctr"/>
            <a:r>
              <a:rPr lang="it-IT" b="1" dirty="0" smtClean="0">
                <a:latin typeface="Times New Roman" pitchFamily="18" charset="0"/>
                <a:cs typeface="Times New Roman" pitchFamily="18" charset="0"/>
              </a:rPr>
              <a:t>CONVIVIALE DI PASQUA</a:t>
            </a:r>
            <a:endParaRPr lang="it-IT"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815" y="1644497"/>
            <a:ext cx="2396728" cy="1692186"/>
          </a:xfrm>
          <a:prstGeom prst="rect">
            <a:avLst/>
          </a:prstGeom>
          <a:noFill/>
          <a:ln w="952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descr="C:\Users\Alfio Cavallaro\Desktop\ATTIVITA' KIWANIANE\Attività svolte\Conviviale di Pasqua\Foto resized\P103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53" y="3889272"/>
            <a:ext cx="2798277" cy="210110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43" name="Picture 19" descr="C:\Users\Alfio Cavallaro\Desktop\ATTIVITA' KIWANIANE\Attività svolte\Conviviale di Pasqua\Foto resized\P10301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55" y="7825208"/>
            <a:ext cx="2750593" cy="2065299"/>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44" name="Picture 20" descr="C:\Users\Alfio Cavallaro\Desktop\ATTIVITA' KIWANIANE\Attività svolte\Conviviale di Pasqua\Foto resized\P10301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6422" y="7825208"/>
            <a:ext cx="2750593" cy="2065299"/>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45" name="Picture 21" descr="C:\Users\Alfio Cavallaro\Desktop\ATTIVITA' KIWANIANE\Attività svolte\Conviviale di Pasqua\Foto resized\P103013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96462" y="1744853"/>
            <a:ext cx="1854200" cy="1392237"/>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49" name="Picture 25" descr="C:\Users\Alfio Cavallaro\Desktop\ATTIVITA' KIWANIANE\Attività svolte\Conviviale di Pasqua\Foto resized\P10301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292" y="3882134"/>
            <a:ext cx="2798277" cy="210110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 name="Picture 2" descr="C:\Users\Alfio Cavallaro\Desktop\ATTIVITA' KIWANIANE\Attività svolte\Conviviale di Pasqua\Foto Conviviale di Pasqua\P103015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1086" y="1721266"/>
            <a:ext cx="2157852" cy="161829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462426" y="6339778"/>
            <a:ext cx="6615079" cy="1200329"/>
          </a:xfrm>
          <a:prstGeom prst="rect">
            <a:avLst/>
          </a:prstGeom>
          <a:noFill/>
        </p:spPr>
        <p:txBody>
          <a:bodyPr wrap="square" rtlCol="0">
            <a:spAutoFit/>
          </a:bodyPr>
          <a:lstStyle/>
          <a:p>
            <a:r>
              <a:rPr lang="it-IT" sz="1200" b="1" dirty="0" smtClean="0">
                <a:solidFill>
                  <a:srgbClr val="C00000"/>
                </a:solidFill>
                <a:latin typeface="Times New Roman" pitchFamily="18" charset="0"/>
                <a:cs typeface="Times New Roman" pitchFamily="18" charset="0"/>
              </a:rPr>
              <a:t>La Conviviale di Pasqua del </a:t>
            </a:r>
            <a:r>
              <a:rPr lang="it-IT" sz="1200" b="1" dirty="0" err="1" smtClean="0">
                <a:solidFill>
                  <a:srgbClr val="C00000"/>
                </a:solidFill>
                <a:latin typeface="Times New Roman" pitchFamily="18" charset="0"/>
                <a:cs typeface="Times New Roman" pitchFamily="18" charset="0"/>
              </a:rPr>
              <a:t>Kiwanis</a:t>
            </a:r>
            <a:r>
              <a:rPr lang="it-IT" sz="1200" b="1" dirty="0" smtClean="0">
                <a:solidFill>
                  <a:srgbClr val="C00000"/>
                </a:solidFill>
                <a:latin typeface="Times New Roman" pitchFamily="18" charset="0"/>
                <a:cs typeface="Times New Roman" pitchFamily="18" charset="0"/>
              </a:rPr>
              <a:t> Club Zafferana Etnea si è svolta quest’anno Domenica</a:t>
            </a:r>
          </a:p>
          <a:p>
            <a:r>
              <a:rPr lang="it-IT" sz="1200" b="1" dirty="0" smtClean="0">
                <a:solidFill>
                  <a:srgbClr val="C00000"/>
                </a:solidFill>
                <a:latin typeface="Times New Roman" pitchFamily="18" charset="0"/>
                <a:cs typeface="Times New Roman" pitchFamily="18" charset="0"/>
              </a:rPr>
              <a:t>1 Aprile 2012 presso il Ristorante «Il Pescatore» di Fondachello.</a:t>
            </a:r>
          </a:p>
          <a:p>
            <a:r>
              <a:rPr lang="it-IT" sz="1200" b="1" dirty="0" smtClean="0">
                <a:latin typeface="Times New Roman" pitchFamily="18" charset="0"/>
                <a:cs typeface="Times New Roman" pitchFamily="18" charset="0"/>
              </a:rPr>
              <a:t>Dopo avere ascoltato in piedi gli inni nazionali italiano, europeo ed americano, la cerimonia si è aperta con il debutto ufficiale del «Medaglione» del Club.</a:t>
            </a:r>
          </a:p>
          <a:p>
            <a:r>
              <a:rPr lang="it-IT" sz="1200" b="1" dirty="0" smtClean="0">
                <a:latin typeface="Times New Roman" pitchFamily="18" charset="0"/>
                <a:cs typeface="Times New Roman" pitchFamily="18" charset="0"/>
              </a:rPr>
              <a:t>Per l’occasione, Luigi Zappalà, Fondatore del Club, lo ha indossato simbolicamente, e dopo un breve discorso sul suo significato lo ha passato al Presidente in carica.</a:t>
            </a:r>
          </a:p>
        </p:txBody>
      </p:sp>
      <p:sp>
        <p:nvSpPr>
          <p:cNvPr id="13" name="Ritardo 12"/>
          <p:cNvSpPr/>
          <p:nvPr/>
        </p:nvSpPr>
        <p:spPr>
          <a:xfrm>
            <a:off x="-202" y="10138049"/>
            <a:ext cx="1670342" cy="612648"/>
          </a:xfrm>
          <a:prstGeom prst="flowChartDelay">
            <a:avLst/>
          </a:prstGeom>
          <a:solidFill>
            <a:srgbClr val="FFC000">
              <a:alpha val="7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24</a:t>
            </a:r>
            <a:endParaRPr lang="it-IT" sz="3200" b="1" dirty="0">
              <a:solidFill>
                <a:srgbClr val="000000"/>
              </a:solidFill>
            </a:endParaRPr>
          </a:p>
        </p:txBody>
      </p:sp>
      <p:pic>
        <p:nvPicPr>
          <p:cNvPr id="1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pic>
        <p:nvPicPr>
          <p:cNvPr id="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6096" y="120010"/>
            <a:ext cx="1031974" cy="103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314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pic>
        <p:nvPicPr>
          <p:cNvPr id="2050" name="Picture 2" descr="C:\Users\Alfio Cavallaro\Desktop\ATTIVITA' KIWANIANE\Attività svolte\Conviviale di Pasqua\Foto Conviviale di Pasqua\P10301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923" y="440188"/>
            <a:ext cx="3348889" cy="251152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1" name="Picture 3" descr="C:\Users\Alfio Cavallaro\Desktop\ATTIVITA' KIWANIANE\Attività svolte\Conviviale di Pasqua\Foto Conviviale di Pasqua\P1030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171" y="440188"/>
            <a:ext cx="3348889" cy="251152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2" name="Picture 4" descr="C:\Users\Alfio Cavallaro\Desktop\ATTIVITA' KIWANIANE\Attività svolte\Conviviale di Pasqua\Foto Conviviale di Pasqua\P10301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764" y="3741010"/>
            <a:ext cx="3501594" cy="262604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3" name="Picture 5" descr="C:\Users\Alfio Cavallaro\Desktop\ATTIVITA' KIWANIANE\Attività svolte\Conviviale di Pasqua\Foto Conviviale di Pasqua\P10301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3453" y="3741010"/>
            <a:ext cx="3501594" cy="262604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4" name="Picture 6" descr="C:\Users\Alfio Cavallaro\Desktop\ATTIVITA' KIWANIANE\Attività svolte\Conviviale di Pasqua\Foto Conviviale di Pasqua\P10301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052" y="7415813"/>
            <a:ext cx="3425760" cy="256917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5" name="Picture 7" descr="C:\Users\Alfio Cavallaro\Desktop\ATTIVITA' KIWANIANE\Attività svolte\Conviviale di Pasqua\Foto Conviviale di Pasqua\P10301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8041" y="7415813"/>
            <a:ext cx="3425759" cy="256917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502498" y="3110017"/>
            <a:ext cx="7051124" cy="461665"/>
          </a:xfrm>
          <a:prstGeom prst="rect">
            <a:avLst/>
          </a:prstGeom>
        </p:spPr>
        <p:txBody>
          <a:bodyPr wrap="square">
            <a:spAutoFit/>
          </a:bodyPr>
          <a:lstStyle/>
          <a:p>
            <a:r>
              <a:rPr lang="it-IT" sz="1200" b="1" dirty="0" smtClean="0"/>
              <a:t>Dopo </a:t>
            </a:r>
            <a:r>
              <a:rPr lang="it-IT" sz="1200" b="1" dirty="0"/>
              <a:t>il discorso Augurale del Presidente del Club Alfio Cavallaro</a:t>
            </a:r>
            <a:r>
              <a:rPr lang="it-IT" sz="1200" b="1" dirty="0" smtClean="0"/>
              <a:t>, Padre Carmelo Raspa, Biblista – Studio Teologico S. Paolo, ha fatto le sue considerazioni sulla Santa Pasqua. </a:t>
            </a:r>
            <a:endParaRPr lang="it-IT" sz="1200" b="1" dirty="0"/>
          </a:p>
        </p:txBody>
      </p:sp>
      <p:sp>
        <p:nvSpPr>
          <p:cNvPr id="3" name="CasellaDiTesto 2"/>
          <p:cNvSpPr txBox="1"/>
          <p:nvPr/>
        </p:nvSpPr>
        <p:spPr>
          <a:xfrm>
            <a:off x="890492" y="6582781"/>
            <a:ext cx="5770459" cy="646331"/>
          </a:xfrm>
          <a:prstGeom prst="rect">
            <a:avLst/>
          </a:prstGeom>
          <a:noFill/>
        </p:spPr>
        <p:txBody>
          <a:bodyPr wrap="square" rtlCol="0">
            <a:spAutoFit/>
          </a:bodyPr>
          <a:lstStyle/>
          <a:p>
            <a:r>
              <a:rPr lang="it-IT" sz="1200" b="1" dirty="0" smtClean="0"/>
              <a:t>La Cerimonia è stata impreziosita dall’ingresso di un nuovo Socio. Dal 1 Aprile 2012 il Sig. Claudio Miceli e la Sig.ra Domenica </a:t>
            </a:r>
            <a:r>
              <a:rPr lang="it-IT" sz="1200" b="1" dirty="0" err="1" smtClean="0"/>
              <a:t>Ragona</a:t>
            </a:r>
            <a:r>
              <a:rPr lang="it-IT" sz="1200" b="1" dirty="0" smtClean="0"/>
              <a:t>, imprenditori zafferanesi nel campo dell’abbigliamento, sono entrati a far parte della famiglia </a:t>
            </a:r>
            <a:r>
              <a:rPr lang="it-IT" sz="1200" b="1" dirty="0" err="1" smtClean="0"/>
              <a:t>kiwaniana</a:t>
            </a:r>
            <a:r>
              <a:rPr lang="it-IT" sz="1200" b="1" dirty="0" smtClean="0"/>
              <a:t>. </a:t>
            </a:r>
            <a:endParaRPr lang="it-IT" sz="1200" b="1" dirty="0"/>
          </a:p>
        </p:txBody>
      </p:sp>
      <p:sp>
        <p:nvSpPr>
          <p:cNvPr id="10" name="Rettangolo 9"/>
          <p:cNvSpPr/>
          <p:nvPr/>
        </p:nvSpPr>
        <p:spPr>
          <a:xfrm>
            <a:off x="-11911" y="0"/>
            <a:ext cx="342143" cy="10801350"/>
          </a:xfrm>
          <a:prstGeom prst="rect">
            <a:avLst/>
          </a:prstGeom>
          <a:solidFill>
            <a:srgbClr val="FFC000">
              <a:alpha val="7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tardo 10"/>
          <p:cNvSpPr/>
          <p:nvPr/>
        </p:nvSpPr>
        <p:spPr>
          <a:xfrm>
            <a:off x="346650" y="10138049"/>
            <a:ext cx="1670342" cy="612648"/>
          </a:xfrm>
          <a:prstGeom prst="flowChartDelay">
            <a:avLst/>
          </a:prstGeom>
          <a:solidFill>
            <a:srgbClr val="FFC000">
              <a:alpha val="7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25</a:t>
            </a:r>
            <a:endParaRPr lang="it-IT" sz="3200" b="1" dirty="0">
              <a:solidFill>
                <a:srgbClr val="000000"/>
              </a:solidFill>
            </a:endParaRPr>
          </a:p>
        </p:txBody>
      </p:sp>
      <p:pic>
        <p:nvPicPr>
          <p:cNvPr id="1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375903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2" name="Rettangolo 1"/>
          <p:cNvSpPr/>
          <p:nvPr/>
        </p:nvSpPr>
        <p:spPr>
          <a:xfrm>
            <a:off x="540271" y="2800836"/>
            <a:ext cx="6810469" cy="1015663"/>
          </a:xfrm>
          <a:prstGeom prst="rect">
            <a:avLst/>
          </a:prstGeom>
        </p:spPr>
        <p:txBody>
          <a:bodyPr wrap="square">
            <a:spAutoFit/>
          </a:bodyPr>
          <a:lstStyle/>
          <a:p>
            <a:r>
              <a:rPr lang="it-IT" sz="1200" b="1" dirty="0" smtClean="0"/>
              <a:t>Nel corso della Cerimonia, un omaggio floreale è stato offerto dal Presidente del Club alle Socie che in occasione della «Serata dello Stoccafisso» hanno preparato la prelibata pietanza, andata letteralmente a ruba. Dopo il pranzo e la torta augurale, la Cerimonia si è conclusa con lo scambio di Auguri</a:t>
            </a:r>
            <a:r>
              <a:rPr lang="it-IT" sz="1200" b="1" dirty="0" smtClean="0">
                <a:solidFill>
                  <a:srgbClr val="C00000"/>
                </a:solidFill>
              </a:rPr>
              <a:t>. Il ricavato del </a:t>
            </a:r>
            <a:r>
              <a:rPr lang="it-IT" sz="1200" b="1" dirty="0">
                <a:solidFill>
                  <a:srgbClr val="C00000"/>
                </a:solidFill>
              </a:rPr>
              <a:t>sorteggio di due Uova di Pasqua </a:t>
            </a:r>
            <a:r>
              <a:rPr lang="it-IT" sz="1200" b="1" dirty="0" smtClean="0">
                <a:solidFill>
                  <a:srgbClr val="C00000"/>
                </a:solidFill>
              </a:rPr>
              <a:t>è stati destinato </a:t>
            </a:r>
            <a:r>
              <a:rPr lang="it-IT" sz="1200" b="1" dirty="0">
                <a:solidFill>
                  <a:srgbClr val="C00000"/>
                </a:solidFill>
              </a:rPr>
              <a:t>al Progetto </a:t>
            </a:r>
            <a:r>
              <a:rPr lang="it-IT" sz="1200" b="1" dirty="0" smtClean="0">
                <a:solidFill>
                  <a:srgbClr val="C00000"/>
                </a:solidFill>
              </a:rPr>
              <a:t>ELIMINATE</a:t>
            </a:r>
            <a:r>
              <a:rPr lang="it-IT" sz="1200" b="1" dirty="0">
                <a:solidFill>
                  <a:srgbClr val="C00000"/>
                </a:solidFill>
              </a:rPr>
              <a:t>.</a:t>
            </a:r>
            <a:r>
              <a:rPr lang="it-IT" sz="1200" b="1" dirty="0" smtClean="0">
                <a:solidFill>
                  <a:srgbClr val="C00000"/>
                </a:solidFill>
              </a:rPr>
              <a:t>  </a:t>
            </a:r>
            <a:endParaRPr lang="it-IT" sz="1200" b="1" dirty="0">
              <a:solidFill>
                <a:srgbClr val="C00000"/>
              </a:solidFill>
            </a:endParaRPr>
          </a:p>
          <a:p>
            <a:endParaRPr lang="it-IT" sz="1200" dirty="0"/>
          </a:p>
        </p:txBody>
      </p:sp>
      <p:pic>
        <p:nvPicPr>
          <p:cNvPr id="3" name="Picture 23" descr="C:\Users\Alfio Cavallaro\Desktop\ATTIVITA' KIWANIANE\Attività svolte\Conviviale di Pasqua\Foto resized\P10301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25" y="6504858"/>
            <a:ext cx="4347631" cy="3264445"/>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4" name="Picture 22" descr="C:\Users\Alfio Cavallaro\Desktop\ATTIVITA' KIWANIANE\Attività svolte\Conviviale di Pasqua\Foto resized\P1030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58" y="3817681"/>
            <a:ext cx="2971797" cy="2231391"/>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5" name="Picture 24" descr="C:\Users\Alfio Cavallaro\Desktop\ATTIVITA' KIWANIANE\Attività svolte\Conviviale di Pasqua\Foto resized\P10301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761" y="3784361"/>
            <a:ext cx="3023359" cy="2270107"/>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75" name="Picture 3" descr="C:\Users\Alfio Cavallaro\Desktop\ATTIVITA' KIWANIANE\Attività svolte\Conviviale di Pasqua\Foto Conviviale di Pasqua\P10301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459" y="383454"/>
            <a:ext cx="2971797" cy="2228848"/>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76" name="Picture 4" descr="C:\Users\Alfio Cavallaro\Desktop\ATTIVITA' KIWANIANE\Attività svolte\Conviviale di Pasqua\Foto Conviviale di Pasqua\P10301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1289" y="357496"/>
            <a:ext cx="2971797" cy="2228848"/>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8" name="Rettangolo 7"/>
          <p:cNvSpPr/>
          <p:nvPr/>
        </p:nvSpPr>
        <p:spPr>
          <a:xfrm>
            <a:off x="-24064" y="0"/>
            <a:ext cx="342143" cy="10801350"/>
          </a:xfrm>
          <a:prstGeom prst="rect">
            <a:avLst/>
          </a:prstGeom>
          <a:solidFill>
            <a:srgbClr val="FFC000">
              <a:alpha val="7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itardo 8"/>
          <p:cNvSpPr/>
          <p:nvPr/>
        </p:nvSpPr>
        <p:spPr>
          <a:xfrm>
            <a:off x="346650" y="10138049"/>
            <a:ext cx="1670342" cy="612648"/>
          </a:xfrm>
          <a:prstGeom prst="flowChartDelay">
            <a:avLst/>
          </a:prstGeom>
          <a:solidFill>
            <a:srgbClr val="FFC000">
              <a:alpha val="7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26</a:t>
            </a:r>
            <a:endParaRPr lang="it-IT" sz="3200" b="1" dirty="0">
              <a:solidFill>
                <a:srgbClr val="000000"/>
              </a:solidFill>
            </a:endParaRPr>
          </a:p>
        </p:txBody>
      </p:sp>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
        <p:nvSpPr>
          <p:cNvPr id="11" name="Rettangolo 10"/>
          <p:cNvSpPr/>
          <p:nvPr/>
        </p:nvSpPr>
        <p:spPr>
          <a:xfrm>
            <a:off x="5330899" y="6696711"/>
            <a:ext cx="1640322" cy="2800767"/>
          </a:xfrm>
          <a:prstGeom prst="rect">
            <a:avLst/>
          </a:prstGeom>
          <a:ln>
            <a:solidFill>
              <a:schemeClr val="accent6">
                <a:lumMod val="75000"/>
              </a:schemeClr>
            </a:solidFill>
          </a:ln>
        </p:spPr>
        <p:txBody>
          <a:bodyPr wrap="square">
            <a:spAutoFit/>
          </a:bodyPr>
          <a:lstStyle/>
          <a:p>
            <a:pPr algn="ctr"/>
            <a:r>
              <a:rPr lang="it-IT" sz="800" b="1" dirty="0">
                <a:latin typeface="Times New Roman" pitchFamily="18" charset="0"/>
                <a:cs typeface="Times New Roman" pitchFamily="18" charset="0"/>
              </a:rPr>
              <a:t>PREGHIERA DELLA FAMIGLIA </a:t>
            </a:r>
            <a:r>
              <a:rPr lang="it-IT" sz="800" b="1" dirty="0" smtClean="0">
                <a:latin typeface="Times New Roman" pitchFamily="18" charset="0"/>
                <a:cs typeface="Times New Roman" pitchFamily="18" charset="0"/>
              </a:rPr>
              <a:t>KIWANIANA</a:t>
            </a:r>
          </a:p>
          <a:p>
            <a:pPr algn="ctr"/>
            <a:endParaRPr lang="it-IT" sz="800" dirty="0">
              <a:latin typeface="Times New Roman" pitchFamily="18" charset="0"/>
              <a:cs typeface="Times New Roman" pitchFamily="18" charset="0"/>
            </a:endParaRPr>
          </a:p>
          <a:p>
            <a:pPr algn="ctr"/>
            <a:r>
              <a:rPr lang="it-IT" sz="800" b="1" i="1" dirty="0" smtClean="0">
                <a:latin typeface="Times New Roman" pitchFamily="18" charset="0"/>
                <a:cs typeface="Times New Roman" pitchFamily="18" charset="0"/>
              </a:rPr>
              <a:t>Dio </a:t>
            </a:r>
            <a:r>
              <a:rPr lang="it-IT" sz="800" b="1" i="1" dirty="0">
                <a:latin typeface="Times New Roman" pitchFamily="18" charset="0"/>
                <a:cs typeface="Times New Roman" pitchFamily="18" charset="0"/>
              </a:rPr>
              <a:t>mio, fa che la famiglia </a:t>
            </a:r>
            <a:r>
              <a:rPr lang="it-IT" sz="800" b="1" i="1" dirty="0" err="1" smtClean="0">
                <a:latin typeface="Times New Roman" pitchFamily="18" charset="0"/>
                <a:cs typeface="Times New Roman" pitchFamily="18" charset="0"/>
              </a:rPr>
              <a:t>Kiwaniana</a:t>
            </a:r>
            <a:r>
              <a:rPr lang="it-IT" sz="800" b="1" i="1" dirty="0" smtClean="0">
                <a:latin typeface="Times New Roman" pitchFamily="18" charset="0"/>
                <a:cs typeface="Times New Roman" pitchFamily="18" charset="0"/>
              </a:rPr>
              <a:t> sia </a:t>
            </a:r>
            <a:r>
              <a:rPr lang="it-IT" sz="800" b="1" i="1" dirty="0">
                <a:latin typeface="Times New Roman" pitchFamily="18" charset="0"/>
                <a:cs typeface="Times New Roman" pitchFamily="18" charset="0"/>
              </a:rPr>
              <a:t>unita, schietta, senta </a:t>
            </a:r>
            <a:r>
              <a:rPr lang="it-IT" sz="800" b="1" i="1" dirty="0" smtClean="0">
                <a:latin typeface="Times New Roman" pitchFamily="18" charset="0"/>
                <a:cs typeface="Times New Roman" pitchFamily="18" charset="0"/>
              </a:rPr>
              <a:t>l'esigenza</a:t>
            </a:r>
            <a:r>
              <a:rPr lang="it-IT" sz="800" b="1" i="1" dirty="0">
                <a:latin typeface="Times New Roman" pitchFamily="18" charset="0"/>
                <a:cs typeface="Times New Roman" pitchFamily="18" charset="0"/>
              </a:rPr>
              <a:t/>
            </a:r>
            <a:br>
              <a:rPr lang="it-IT" sz="800" b="1" i="1" dirty="0">
                <a:latin typeface="Times New Roman" pitchFamily="18" charset="0"/>
                <a:cs typeface="Times New Roman" pitchFamily="18" charset="0"/>
              </a:rPr>
            </a:br>
            <a:r>
              <a:rPr lang="it-IT" sz="800" b="1" i="1" dirty="0">
                <a:latin typeface="Times New Roman" pitchFamily="18" charset="0"/>
                <a:cs typeface="Times New Roman" pitchFamily="18" charset="0"/>
              </a:rPr>
              <a:t>di vivere nell'amicizia sincera e </a:t>
            </a:r>
            <a:r>
              <a:rPr lang="it-IT" sz="800" b="1" i="1" dirty="0" smtClean="0">
                <a:latin typeface="Times New Roman" pitchFamily="18" charset="0"/>
                <a:cs typeface="Times New Roman" pitchFamily="18" charset="0"/>
              </a:rPr>
              <a:t>in</a:t>
            </a:r>
            <a:r>
              <a:rPr lang="it-IT" sz="800" b="1" i="1" dirty="0">
                <a:latin typeface="Times New Roman" pitchFamily="18" charset="0"/>
                <a:cs typeface="Times New Roman" pitchFamily="18" charset="0"/>
              </a:rPr>
              <a:t/>
            </a:r>
            <a:br>
              <a:rPr lang="it-IT" sz="800" b="1" i="1" dirty="0">
                <a:latin typeface="Times New Roman" pitchFamily="18" charset="0"/>
                <a:cs typeface="Times New Roman" pitchFamily="18" charset="0"/>
              </a:rPr>
            </a:br>
            <a:r>
              <a:rPr lang="it-IT" sz="800" b="1" i="1" dirty="0">
                <a:latin typeface="Times New Roman" pitchFamily="18" charset="0"/>
                <a:cs typeface="Times New Roman" pitchFamily="18" charset="0"/>
              </a:rPr>
              <a:t>un clima d'amore.</a:t>
            </a:r>
            <a:endParaRPr lang="it-IT" sz="800" b="1" dirty="0">
              <a:latin typeface="Times New Roman" pitchFamily="18" charset="0"/>
              <a:cs typeface="Times New Roman" pitchFamily="18" charset="0"/>
            </a:endParaRPr>
          </a:p>
          <a:p>
            <a:pPr algn="ctr"/>
            <a:r>
              <a:rPr lang="it-IT" sz="800" b="1" i="1" dirty="0">
                <a:latin typeface="Times New Roman" pitchFamily="18" charset="0"/>
                <a:cs typeface="Times New Roman" pitchFamily="18" charset="0"/>
              </a:rPr>
              <a:t/>
            </a:r>
            <a:br>
              <a:rPr lang="it-IT" sz="800" b="1" i="1" dirty="0">
                <a:latin typeface="Times New Roman" pitchFamily="18" charset="0"/>
                <a:cs typeface="Times New Roman" pitchFamily="18" charset="0"/>
              </a:rPr>
            </a:br>
            <a:r>
              <a:rPr lang="it-IT" sz="800" b="1" i="1" dirty="0">
                <a:latin typeface="Times New Roman" pitchFamily="18" charset="0"/>
                <a:cs typeface="Times New Roman" pitchFamily="18" charset="0"/>
              </a:rPr>
              <a:t>Fa che contribuisca a costruire </a:t>
            </a:r>
            <a:r>
              <a:rPr lang="it-IT" sz="800" b="1" i="1" dirty="0" smtClean="0">
                <a:latin typeface="Times New Roman" pitchFamily="18" charset="0"/>
                <a:cs typeface="Times New Roman" pitchFamily="18" charset="0"/>
              </a:rPr>
              <a:t>una società </a:t>
            </a:r>
            <a:r>
              <a:rPr lang="it-IT" sz="800" b="1" i="1" dirty="0">
                <a:latin typeface="Times New Roman" pitchFamily="18" charset="0"/>
                <a:cs typeface="Times New Roman" pitchFamily="18" charset="0"/>
              </a:rPr>
              <a:t>fondata sui valori di fratellanza</a:t>
            </a:r>
            <a:r>
              <a:rPr lang="it-IT" sz="800" b="1" i="1" dirty="0" smtClean="0">
                <a:latin typeface="Times New Roman" pitchFamily="18" charset="0"/>
                <a:cs typeface="Times New Roman" pitchFamily="18" charset="0"/>
              </a:rPr>
              <a:t>,</a:t>
            </a:r>
            <a:r>
              <a:rPr lang="it-IT" sz="800" b="1" i="1" dirty="0">
                <a:latin typeface="Times New Roman" pitchFamily="18" charset="0"/>
                <a:cs typeface="Times New Roman" pitchFamily="18" charset="0"/>
              </a:rPr>
              <a:t> </a:t>
            </a:r>
            <a:r>
              <a:rPr lang="it-IT" sz="800" b="1" i="1" dirty="0" smtClean="0">
                <a:latin typeface="Times New Roman" pitchFamily="18" charset="0"/>
                <a:cs typeface="Times New Roman" pitchFamily="18" charset="0"/>
              </a:rPr>
              <a:t>di rispetto </a:t>
            </a:r>
            <a:r>
              <a:rPr lang="it-IT" sz="800" b="1" i="1" dirty="0">
                <a:latin typeface="Times New Roman" pitchFamily="18" charset="0"/>
                <a:cs typeface="Times New Roman" pitchFamily="18" charset="0"/>
              </a:rPr>
              <a:t>per gli altri, di generosità per </a:t>
            </a:r>
            <a:r>
              <a:rPr lang="it-IT" sz="800" b="1" i="1" dirty="0" smtClean="0">
                <a:latin typeface="Times New Roman" pitchFamily="18" charset="0"/>
                <a:cs typeface="Times New Roman" pitchFamily="18" charset="0"/>
              </a:rPr>
              <a:t>i</a:t>
            </a:r>
            <a:r>
              <a:rPr lang="it-IT" sz="800" b="1" i="1" dirty="0">
                <a:latin typeface="Times New Roman" pitchFamily="18" charset="0"/>
                <a:cs typeface="Times New Roman" pitchFamily="18" charset="0"/>
              </a:rPr>
              <a:t/>
            </a:r>
            <a:br>
              <a:rPr lang="it-IT" sz="800" b="1" i="1" dirty="0">
                <a:latin typeface="Times New Roman" pitchFamily="18" charset="0"/>
                <a:cs typeface="Times New Roman" pitchFamily="18" charset="0"/>
              </a:rPr>
            </a:br>
            <a:r>
              <a:rPr lang="it-IT" sz="800" b="1" i="1" dirty="0">
                <a:latin typeface="Times New Roman" pitchFamily="18" charset="0"/>
                <a:cs typeface="Times New Roman" pitchFamily="18" charset="0"/>
              </a:rPr>
              <a:t>più bisognosi; viva quindi non </a:t>
            </a:r>
            <a:endParaRPr lang="it-IT" sz="800" b="1" i="1" dirty="0" smtClean="0">
              <a:latin typeface="Times New Roman" pitchFamily="18" charset="0"/>
              <a:cs typeface="Times New Roman" pitchFamily="18" charset="0"/>
            </a:endParaRPr>
          </a:p>
          <a:p>
            <a:pPr algn="ctr"/>
            <a:r>
              <a:rPr lang="it-IT" sz="800" b="1" i="1" dirty="0" smtClean="0">
                <a:latin typeface="Times New Roman" pitchFamily="18" charset="0"/>
                <a:cs typeface="Times New Roman" pitchFamily="18" charset="0"/>
              </a:rPr>
              <a:t>sull'</a:t>
            </a:r>
            <a:r>
              <a:rPr lang="it-IT" sz="800" b="1" i="1" dirty="0" err="1" smtClean="0">
                <a:latin typeface="Times New Roman" pitchFamily="18" charset="0"/>
                <a:cs typeface="Times New Roman" pitchFamily="18" charset="0"/>
              </a:rPr>
              <a:t>egoismoma</a:t>
            </a:r>
            <a:r>
              <a:rPr lang="it-IT" sz="800" b="1" i="1" dirty="0" smtClean="0">
                <a:latin typeface="Times New Roman" pitchFamily="18" charset="0"/>
                <a:cs typeface="Times New Roman" pitchFamily="18" charset="0"/>
              </a:rPr>
              <a:t> </a:t>
            </a:r>
            <a:r>
              <a:rPr lang="it-IT" sz="800" b="1" i="1" dirty="0">
                <a:latin typeface="Times New Roman" pitchFamily="18" charset="0"/>
                <a:cs typeface="Times New Roman" pitchFamily="18" charset="0"/>
              </a:rPr>
              <a:t>sull'altruismo.</a:t>
            </a:r>
            <a:endParaRPr lang="it-IT" sz="800" b="1" dirty="0">
              <a:latin typeface="Times New Roman" pitchFamily="18" charset="0"/>
              <a:cs typeface="Times New Roman" pitchFamily="18" charset="0"/>
            </a:endParaRPr>
          </a:p>
          <a:p>
            <a:pPr algn="ctr"/>
            <a:r>
              <a:rPr lang="it-IT" sz="800" b="1" i="1" dirty="0">
                <a:latin typeface="Times New Roman" pitchFamily="18" charset="0"/>
                <a:cs typeface="Times New Roman" pitchFamily="18" charset="0"/>
              </a:rPr>
              <a:t/>
            </a:r>
            <a:br>
              <a:rPr lang="it-IT" sz="800" b="1" i="1" dirty="0">
                <a:latin typeface="Times New Roman" pitchFamily="18" charset="0"/>
                <a:cs typeface="Times New Roman" pitchFamily="18" charset="0"/>
              </a:rPr>
            </a:br>
            <a:r>
              <a:rPr lang="it-IT" sz="800" b="1" i="1" dirty="0">
                <a:latin typeface="Times New Roman" pitchFamily="18" charset="0"/>
                <a:cs typeface="Times New Roman" pitchFamily="18" charset="0"/>
              </a:rPr>
              <a:t>Fa che l'amore, portato da Gesù sulla terra</a:t>
            </a:r>
            <a:r>
              <a:rPr lang="it-IT" sz="800" b="1" i="1" dirty="0" smtClean="0">
                <a:latin typeface="Times New Roman" pitchFamily="18" charset="0"/>
                <a:cs typeface="Times New Roman" pitchFamily="18" charset="0"/>
              </a:rPr>
              <a:t>,</a:t>
            </a:r>
            <a:r>
              <a:rPr lang="it-IT" sz="800" b="1" i="1" dirty="0">
                <a:latin typeface="Times New Roman" pitchFamily="18" charset="0"/>
                <a:cs typeface="Times New Roman" pitchFamily="18" charset="0"/>
              </a:rPr>
              <a:t/>
            </a:r>
            <a:br>
              <a:rPr lang="it-IT" sz="800" b="1" i="1" dirty="0">
                <a:latin typeface="Times New Roman" pitchFamily="18" charset="0"/>
                <a:cs typeface="Times New Roman" pitchFamily="18" charset="0"/>
              </a:rPr>
            </a:br>
            <a:r>
              <a:rPr lang="it-IT" sz="800" b="1" i="1" dirty="0">
                <a:latin typeface="Times New Roman" pitchFamily="18" charset="0"/>
                <a:cs typeface="Times New Roman" pitchFamily="18" charset="0"/>
              </a:rPr>
              <a:t>sconfigga l'invidia, l'odio e la violenza </a:t>
            </a:r>
            <a:r>
              <a:rPr lang="it-IT" sz="800" b="1" i="1" dirty="0" smtClean="0">
                <a:latin typeface="Times New Roman" pitchFamily="18" charset="0"/>
                <a:cs typeface="Times New Roman" pitchFamily="18" charset="0"/>
              </a:rPr>
              <a:t>nella</a:t>
            </a:r>
            <a:r>
              <a:rPr lang="it-IT" sz="800" b="1" i="1" dirty="0">
                <a:latin typeface="Times New Roman" pitchFamily="18" charset="0"/>
                <a:cs typeface="Times New Roman" pitchFamily="18" charset="0"/>
              </a:rPr>
              <a:t/>
            </a:r>
            <a:br>
              <a:rPr lang="it-IT" sz="800" b="1" i="1" dirty="0">
                <a:latin typeface="Times New Roman" pitchFamily="18" charset="0"/>
                <a:cs typeface="Times New Roman" pitchFamily="18" charset="0"/>
              </a:rPr>
            </a:br>
            <a:r>
              <a:rPr lang="it-IT" sz="800" b="1" i="1" dirty="0">
                <a:latin typeface="Times New Roman" pitchFamily="18" charset="0"/>
                <a:cs typeface="Times New Roman" pitchFamily="18" charset="0"/>
              </a:rPr>
              <a:t>nostra famiglia, nel nostro Paese e nel mondo</a:t>
            </a:r>
            <a:r>
              <a:rPr lang="it-IT" sz="800" b="1" i="1" dirty="0" smtClean="0">
                <a:latin typeface="Times New Roman" pitchFamily="18" charset="0"/>
                <a:cs typeface="Times New Roman" pitchFamily="18" charset="0"/>
              </a:rPr>
              <a:t>.</a:t>
            </a:r>
            <a:endParaRPr lang="it-IT" b="1" dirty="0"/>
          </a:p>
        </p:txBody>
      </p:sp>
    </p:spTree>
    <p:extLst>
      <p:ext uri="{BB962C8B-B14F-4D97-AF65-F5344CB8AC3E}">
        <p14:creationId xmlns:p14="http://schemas.microsoft.com/office/powerpoint/2010/main" val="2415132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70000"/>
          </a:schemeClr>
        </a:solidFill>
        <a:effectLst/>
      </p:bgPr>
    </p:bg>
    <p:spTree>
      <p:nvGrpSpPr>
        <p:cNvPr id="1" name=""/>
        <p:cNvGrpSpPr/>
        <p:nvPr/>
      </p:nvGrpSpPr>
      <p:grpSpPr>
        <a:xfrm>
          <a:off x="0" y="0"/>
          <a:ext cx="0" cy="0"/>
          <a:chOff x="0" y="0"/>
          <a:chExt cx="0" cy="0"/>
        </a:xfrm>
      </p:grpSpPr>
      <p:sp>
        <p:nvSpPr>
          <p:cNvPr id="12" name="Rettangolo 11"/>
          <p:cNvSpPr/>
          <p:nvPr/>
        </p:nvSpPr>
        <p:spPr>
          <a:xfrm>
            <a:off x="9791" y="1910"/>
            <a:ext cx="7561263" cy="1271995"/>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389" y="1568081"/>
            <a:ext cx="2520280" cy="3798806"/>
          </a:xfrm>
          <a:prstGeom prst="rect">
            <a:avLst/>
          </a:prstGeom>
          <a:noFill/>
          <a:ln w="9525">
            <a:solidFill>
              <a:schemeClr val="tx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347404" y="501368"/>
            <a:ext cx="4934171" cy="369332"/>
          </a:xfrm>
          <a:prstGeom prst="rect">
            <a:avLst/>
          </a:prstGeom>
          <a:noFill/>
          <a:ln>
            <a:solidFill>
              <a:schemeClr val="tx1"/>
            </a:solidFill>
          </a:ln>
        </p:spPr>
        <p:txBody>
          <a:bodyPr wrap="none" rtlCol="0">
            <a:spAutoFit/>
          </a:bodyPr>
          <a:lstStyle/>
          <a:p>
            <a:pPr algn="ctr"/>
            <a:r>
              <a:rPr lang="it-IT" b="1" dirty="0" smtClean="0">
                <a:latin typeface="Times New Roman" pitchFamily="18" charset="0"/>
                <a:cs typeface="Times New Roman" pitchFamily="18" charset="0"/>
              </a:rPr>
              <a:t>I PERICOLI DEL WEB: NAVIGARE SICURI</a:t>
            </a:r>
            <a:endParaRPr lang="it-IT" b="1" dirty="0">
              <a:latin typeface="Times New Roman" pitchFamily="18" charset="0"/>
              <a:cs typeface="Times New Roman" pitchFamily="18" charset="0"/>
            </a:endParaRPr>
          </a:p>
        </p:txBody>
      </p:sp>
      <p:pic>
        <p:nvPicPr>
          <p:cNvPr id="5" name="Picture 2" descr="C:\Users\Alfio Cavallaro\Desktop\ATTIVITA' KIWANIANE\Attività svolte\I Pericoli del WEB\Foto\IMG_08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1717" y="5208895"/>
            <a:ext cx="3021188" cy="226589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0" name="Picture 2" descr="C:\Users\Alfio Cavallaro\Desktop\ATTIVITA' KIWANIANE\Attività svolte\I Pericoli del WEB\Foto\IMG_08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4065" y="7746104"/>
            <a:ext cx="3028840" cy="2271630"/>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1" name="Picture 3" descr="C:\Users\Alfio Cavallaro\Desktop\ATTIVITA' KIWANIANE\Attività svolte\I Pericoli del WEB\Foto\IMG_08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042" y="2561341"/>
            <a:ext cx="3021188" cy="226589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3924647" y="1508507"/>
            <a:ext cx="3502744" cy="830997"/>
          </a:xfrm>
          <a:prstGeom prst="rect">
            <a:avLst/>
          </a:prstGeom>
        </p:spPr>
        <p:txBody>
          <a:bodyPr wrap="square">
            <a:spAutoFit/>
          </a:bodyPr>
          <a:lstStyle/>
          <a:p>
            <a:r>
              <a:rPr lang="it-IT" sz="800" b="1" dirty="0">
                <a:latin typeface="Times New Roman" pitchFamily="18" charset="0"/>
                <a:cs typeface="Times New Roman" pitchFamily="18" charset="0"/>
              </a:rPr>
              <a:t>Il 13 </a:t>
            </a:r>
            <a:r>
              <a:rPr lang="it-IT" sz="800" b="1" dirty="0" smtClean="0">
                <a:latin typeface="Times New Roman" pitchFamily="18" charset="0"/>
                <a:cs typeface="Times New Roman" pitchFamily="18" charset="0"/>
              </a:rPr>
              <a:t>Aprile </a:t>
            </a:r>
            <a:r>
              <a:rPr lang="it-IT" sz="800" b="1" dirty="0">
                <a:latin typeface="Times New Roman" pitchFamily="18" charset="0"/>
                <a:cs typeface="Times New Roman" pitchFamily="18" charset="0"/>
              </a:rPr>
              <a:t>2012 presso </a:t>
            </a:r>
            <a:r>
              <a:rPr lang="it-IT" sz="800" b="1" dirty="0" smtClean="0">
                <a:latin typeface="Times New Roman" pitchFamily="18" charset="0"/>
                <a:cs typeface="Times New Roman" pitchFamily="18" charset="0"/>
              </a:rPr>
              <a:t>la Sala Conferenze </a:t>
            </a:r>
            <a:r>
              <a:rPr lang="it-IT" sz="800" b="1" dirty="0">
                <a:latin typeface="Times New Roman" pitchFamily="18" charset="0"/>
                <a:cs typeface="Times New Roman" pitchFamily="18" charset="0"/>
              </a:rPr>
              <a:t>di Villa </a:t>
            </a:r>
            <a:r>
              <a:rPr lang="it-IT" sz="800" b="1" dirty="0" err="1">
                <a:latin typeface="Times New Roman" pitchFamily="18" charset="0"/>
                <a:cs typeface="Times New Roman" pitchFamily="18" charset="0"/>
              </a:rPr>
              <a:t>Mirador</a:t>
            </a:r>
            <a:r>
              <a:rPr lang="it-IT" sz="800" b="1" dirty="0">
                <a:latin typeface="Times New Roman" pitchFamily="18" charset="0"/>
                <a:cs typeface="Times New Roman" pitchFamily="18" charset="0"/>
              </a:rPr>
              <a:t> si è svolto il convegno su “I PERICOLI DEL </a:t>
            </a:r>
            <a:r>
              <a:rPr lang="it-IT" sz="800" b="1" dirty="0" smtClean="0">
                <a:latin typeface="Times New Roman" pitchFamily="18" charset="0"/>
                <a:cs typeface="Times New Roman" pitchFamily="18" charset="0"/>
              </a:rPr>
              <a:t>WEB: NAVIGARE SICURI”, </a:t>
            </a:r>
            <a:r>
              <a:rPr lang="it-IT" sz="800" b="1" dirty="0">
                <a:latin typeface="Times New Roman" pitchFamily="18" charset="0"/>
                <a:cs typeface="Times New Roman" pitchFamily="18" charset="0"/>
              </a:rPr>
              <a:t>organizzato dal </a:t>
            </a:r>
            <a:r>
              <a:rPr lang="it-IT" sz="800" b="1" dirty="0" err="1">
                <a:latin typeface="Times New Roman" pitchFamily="18" charset="0"/>
                <a:cs typeface="Times New Roman" pitchFamily="18" charset="0"/>
              </a:rPr>
              <a:t>Kiwanis</a:t>
            </a:r>
            <a:r>
              <a:rPr lang="it-IT" sz="800" b="1" dirty="0">
                <a:latin typeface="Times New Roman" pitchFamily="18" charset="0"/>
                <a:cs typeface="Times New Roman" pitchFamily="18" charset="0"/>
              </a:rPr>
              <a:t> Club Zafferana Etnea in collaborazione con l’ Istituto comprensivo F. De Roberto, diretto dal Prof. Antonino Ferraro. Il convegno educativo era rivolto agli insegnanti, alunni e genitori del suddetto Istituto cittadino</a:t>
            </a:r>
            <a:r>
              <a:rPr lang="it-IT" sz="800" b="1" dirty="0" smtClean="0">
                <a:latin typeface="Times New Roman" pitchFamily="18" charset="0"/>
                <a:cs typeface="Times New Roman" pitchFamily="18" charset="0"/>
              </a:rPr>
              <a:t>.</a:t>
            </a:r>
            <a:endParaRPr lang="it-IT" sz="800" dirty="0">
              <a:latin typeface="Times New Roman" pitchFamily="18" charset="0"/>
              <a:cs typeface="Times New Roman" pitchFamily="18" charset="0"/>
            </a:endParaRPr>
          </a:p>
        </p:txBody>
      </p:sp>
      <p:sp>
        <p:nvSpPr>
          <p:cNvPr id="6" name="Rettangolo 5"/>
          <p:cNvSpPr/>
          <p:nvPr/>
        </p:nvSpPr>
        <p:spPr>
          <a:xfrm>
            <a:off x="394404" y="5524087"/>
            <a:ext cx="2725005" cy="1938992"/>
          </a:xfrm>
          <a:prstGeom prst="rect">
            <a:avLst/>
          </a:prstGeom>
        </p:spPr>
        <p:txBody>
          <a:bodyPr wrap="square">
            <a:spAutoFit/>
          </a:bodyPr>
          <a:lstStyle/>
          <a:p>
            <a:r>
              <a:rPr lang="it-IT" sz="800" b="1" dirty="0">
                <a:latin typeface="Times New Roman" pitchFamily="18" charset="0"/>
                <a:cs typeface="Times New Roman" pitchFamily="18" charset="0"/>
              </a:rPr>
              <a:t>Internet è un mondo "parallelo", fonte di informazioni, di relazioni sociali, di crescita culturale ma vi si possono trovare occasioni per acquisti, per viaggi ma anche - come nella vita reale - criminali e persone pronte ad approfittare della buona fede per ingannare il prossimo. Sempre più spesso, ormai, si sente parlare di furti d'identità, di scippi virtuali, di </a:t>
            </a:r>
            <a:r>
              <a:rPr lang="it-IT" sz="800" b="1" dirty="0" err="1">
                <a:latin typeface="Times New Roman" pitchFamily="18" charset="0"/>
                <a:cs typeface="Times New Roman" pitchFamily="18" charset="0"/>
              </a:rPr>
              <a:t>phishing</a:t>
            </a:r>
            <a:r>
              <a:rPr lang="it-IT" sz="800" b="1" dirty="0">
                <a:latin typeface="Times New Roman" pitchFamily="18" charset="0"/>
                <a:cs typeface="Times New Roman" pitchFamily="18" charset="0"/>
              </a:rPr>
              <a:t> e dell’esistenza di social network utilizzati per danneggiare una persona o istigare alla criminalità. E allora cosa si può fare per difendersi dai pericoli della Rete? Gli esperti del Servizio polizia postale ricordano che la sostituzione di persona, così come l'accesso abusivo ai sistemi informatici, o l'utilizzo non autorizzato del sistema e ancora la detenzione di codici e password sono tutti reati previsti del codice penale e punibili con la reclusione. </a:t>
            </a:r>
            <a:endParaRPr lang="it-IT" sz="800" dirty="0"/>
          </a:p>
        </p:txBody>
      </p:sp>
      <p:pic>
        <p:nvPicPr>
          <p:cNvPr id="2055" name="Picture 7" descr="C:\Users\Alfio Cavallaro\Desktop\ATTIVITA' KIWANIANE\Attività svolte\I Pericoli del WEB\Foto\IMG_08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642" y="7746104"/>
            <a:ext cx="3028840" cy="2271630"/>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10" name="Ritardo 9"/>
          <p:cNvSpPr/>
          <p:nvPr/>
        </p:nvSpPr>
        <p:spPr>
          <a:xfrm>
            <a:off x="-202" y="10138049"/>
            <a:ext cx="1670342" cy="612648"/>
          </a:xfrm>
          <a:prstGeom prst="flowChartDelay">
            <a:avLst/>
          </a:prstGeom>
          <a:solidFill>
            <a:schemeClr val="accent5">
              <a:lumMod val="60000"/>
              <a:lumOff val="40000"/>
              <a:alpha val="7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27</a:t>
            </a:r>
            <a:endParaRPr lang="it-IT" sz="3200" b="1" dirty="0">
              <a:solidFill>
                <a:srgbClr val="000000"/>
              </a:solidFill>
            </a:endParaRPr>
          </a:p>
        </p:txBody>
      </p:sp>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spTree>
    <p:extLst>
      <p:ext uri="{BB962C8B-B14F-4D97-AF65-F5344CB8AC3E}">
        <p14:creationId xmlns:p14="http://schemas.microsoft.com/office/powerpoint/2010/main" val="1377301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70000"/>
          </a:schemeClr>
        </a:solidFill>
        <a:effectLst/>
      </p:bgPr>
    </p:bg>
    <p:spTree>
      <p:nvGrpSpPr>
        <p:cNvPr id="1" name=""/>
        <p:cNvGrpSpPr/>
        <p:nvPr/>
      </p:nvGrpSpPr>
      <p:grpSpPr>
        <a:xfrm>
          <a:off x="0" y="0"/>
          <a:ext cx="0" cy="0"/>
          <a:chOff x="0" y="0"/>
          <a:chExt cx="0" cy="0"/>
        </a:xfrm>
      </p:grpSpPr>
      <p:pic>
        <p:nvPicPr>
          <p:cNvPr id="3" name="Picture 6" descr="C:\Users\Alfio Cavallaro\Desktop\ATTIVITA' KIWANIANE\Attività svolte\I Pericoli del WEB\Foto\IMG_49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818" y="3953484"/>
            <a:ext cx="3305821" cy="2479366"/>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 name="Picture 5" descr="C:\Users\Alfio Cavallaro\Desktop\ATTIVITA' KIWANIANE\Attività svolte\I Pericoli del WEB\Foto\IMG_49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4607" y="7056859"/>
            <a:ext cx="3772083" cy="2829062"/>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 name="Picture 4" descr="C:\Users\Alfio Cavallaro\Desktop\ATTIVITA' KIWANIANE\Attività svolte\I Pericoli del WEB\Foto\IMG_08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271" y="778157"/>
            <a:ext cx="3245163" cy="2433872"/>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6" name="Rettangolo 5"/>
          <p:cNvSpPr/>
          <p:nvPr/>
        </p:nvSpPr>
        <p:spPr>
          <a:xfrm>
            <a:off x="615804" y="7008733"/>
            <a:ext cx="2535269" cy="2185214"/>
          </a:xfrm>
          <a:prstGeom prst="rect">
            <a:avLst/>
          </a:prstGeom>
        </p:spPr>
        <p:txBody>
          <a:bodyPr wrap="square">
            <a:spAutoFit/>
          </a:bodyPr>
          <a:lstStyle/>
          <a:p>
            <a:r>
              <a:rPr lang="it-IT" sz="800" b="1" dirty="0" smtClean="0">
                <a:latin typeface="Times New Roman" pitchFamily="18" charset="0"/>
                <a:cs typeface="Times New Roman" pitchFamily="18" charset="0"/>
              </a:rPr>
              <a:t>Abbiamo </a:t>
            </a:r>
            <a:r>
              <a:rPr lang="it-IT" sz="800" b="1" dirty="0">
                <a:latin typeface="Times New Roman" pitchFamily="18" charset="0"/>
                <a:cs typeface="Times New Roman" pitchFamily="18" charset="0"/>
              </a:rPr>
              <a:t>voluto parlare di web sia perché la quasi totalità dei ragazzi conosce ed usa internet e in molti casi ha un profilo su un social network, sia perché nel web si celano diversi pericoli che vanno dall’adescamento, alla possibilità di commettere reati, alla possibile dipendenza dai social networks e giochi. Il web può essere una trappola e bisogna stare molto attenti soprattutto nel fare nuove amicizie e lasciare informazioni”. Dello stesso avviso il relatore La Bella che, dopo aver parlato, relativamente alla rete internet, di adescamento, pedofilia, furto d’identità, bullismo con anche la figura del “Troll” (il minchione della rete che crea pagine riprovevoli solo per battere un tal un record di mi piace senza pensare alle reali conseguenze del suo gesto) ha concluso sottolineando e ricordando: “Il divertimento ha un limite nel rispetto degli altri”. </a:t>
            </a:r>
            <a:endParaRPr lang="it-IT" sz="800" dirty="0">
              <a:latin typeface="Times New Roman" pitchFamily="18" charset="0"/>
              <a:cs typeface="Times New Roman" pitchFamily="18" charset="0"/>
            </a:endParaRPr>
          </a:p>
        </p:txBody>
      </p:sp>
      <p:pic>
        <p:nvPicPr>
          <p:cNvPr id="1027" name="Picture 3" descr="C:\Users\Alfio Cavallaro\Desktop\ATTIVITA' KIWANIANE\Attività svolte\I Pericoli del WEB\Foto\IMG_08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5671" y="782619"/>
            <a:ext cx="3271297" cy="2453473"/>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4418657" y="3953484"/>
            <a:ext cx="2602334" cy="2431435"/>
          </a:xfrm>
          <a:prstGeom prst="rect">
            <a:avLst/>
          </a:prstGeom>
        </p:spPr>
        <p:txBody>
          <a:bodyPr wrap="square">
            <a:spAutoFit/>
          </a:bodyPr>
          <a:lstStyle/>
          <a:p>
            <a:r>
              <a:rPr lang="it-IT" sz="800" b="1" dirty="0">
                <a:latin typeface="Times New Roman" pitchFamily="18" charset="0"/>
                <a:cs typeface="Times New Roman" pitchFamily="18" charset="0"/>
              </a:rPr>
              <a:t>Questo, in sintesi, quanto emerso in occasione del convegno moderato dalla giornalista dott.ssa Grazia Calanna dal titolo “I pericoli del Web: Navigare Sicuri. Consigli ad alunni, insegnanti e genitori” organizzato dal </a:t>
            </a:r>
            <a:r>
              <a:rPr lang="it-IT" sz="800" b="1" dirty="0" err="1">
                <a:latin typeface="Times New Roman" pitchFamily="18" charset="0"/>
                <a:cs typeface="Times New Roman" pitchFamily="18" charset="0"/>
              </a:rPr>
              <a:t>Kiwanis</a:t>
            </a:r>
            <a:r>
              <a:rPr lang="it-IT" sz="800" b="1" dirty="0">
                <a:latin typeface="Times New Roman" pitchFamily="18" charset="0"/>
                <a:cs typeface="Times New Roman" pitchFamily="18" charset="0"/>
              </a:rPr>
              <a:t> Club di Zafferana Etnea, presieduto dal dott. Alfio Cavallaro, e dall’Istituto Comprensivo “Federico De Roberto” diretto dal prof. Antonino Ferraro. Relatore il dott. Marcello La Bella Vice Questore Aggiunto della Polizia di Stato - Dirigente Compartimento “Sicilia Orientale” Polizia Postale e delle Comunicazioni – Catania, ha saputo conquistare la curiosità e l’attenzione dei numerosissimi intervenuti. “Il </a:t>
            </a:r>
            <a:r>
              <a:rPr lang="it-IT" sz="800" b="1" dirty="0" err="1">
                <a:latin typeface="Times New Roman" pitchFamily="18" charset="0"/>
                <a:cs typeface="Times New Roman" pitchFamily="18" charset="0"/>
              </a:rPr>
              <a:t>Kiwanis</a:t>
            </a:r>
            <a:r>
              <a:rPr lang="it-IT" sz="800" b="1" dirty="0">
                <a:latin typeface="Times New Roman" pitchFamily="18" charset="0"/>
                <a:cs typeface="Times New Roman" pitchFamily="18" charset="0"/>
              </a:rPr>
              <a:t> - ha detto Cavallaro -, è un'organizzazione mondiale di volontari (fondata nel 1915) a servizio della comunità e dei bambini. Il suo motto è infatti quello si servire i bambini nel mondo (</a:t>
            </a:r>
            <a:r>
              <a:rPr lang="it-IT" sz="800" b="1" dirty="0" err="1">
                <a:latin typeface="Times New Roman" pitchFamily="18" charset="0"/>
                <a:cs typeface="Times New Roman" pitchFamily="18" charset="0"/>
              </a:rPr>
              <a:t>Serving</a:t>
            </a:r>
            <a:r>
              <a:rPr lang="it-IT" sz="800" b="1" dirty="0">
                <a:latin typeface="Times New Roman" pitchFamily="18" charset="0"/>
                <a:cs typeface="Times New Roman" pitchFamily="18" charset="0"/>
              </a:rPr>
              <a:t> the </a:t>
            </a:r>
            <a:r>
              <a:rPr lang="it-IT" sz="800" b="1" dirty="0" err="1">
                <a:latin typeface="Times New Roman" pitchFamily="18" charset="0"/>
                <a:cs typeface="Times New Roman" pitchFamily="18" charset="0"/>
              </a:rPr>
              <a:t>children</a:t>
            </a:r>
            <a:r>
              <a:rPr lang="it-IT" sz="800" b="1" dirty="0">
                <a:latin typeface="Times New Roman" pitchFamily="18" charset="0"/>
                <a:cs typeface="Times New Roman" pitchFamily="18" charset="0"/>
              </a:rPr>
              <a:t> of the world). Quindi non è un caso se questo convegno è rivolto in modo particolare ai bambini e ai ragazzi della nostra comunità. </a:t>
            </a:r>
            <a:endParaRPr lang="it-IT" sz="800" dirty="0"/>
          </a:p>
        </p:txBody>
      </p:sp>
      <p:sp>
        <p:nvSpPr>
          <p:cNvPr id="7" name="Rettangolo 6"/>
          <p:cNvSpPr/>
          <p:nvPr/>
        </p:nvSpPr>
        <p:spPr>
          <a:xfrm>
            <a:off x="438460" y="9341951"/>
            <a:ext cx="3082462" cy="523220"/>
          </a:xfrm>
          <a:prstGeom prst="rect">
            <a:avLst/>
          </a:prstGeom>
        </p:spPr>
        <p:txBody>
          <a:bodyPr wrap="square">
            <a:spAutoFit/>
          </a:bodyPr>
          <a:lstStyle/>
          <a:p>
            <a:r>
              <a:rPr lang="it-IT" sz="1400" b="1" dirty="0" smtClean="0">
                <a:latin typeface="Times New Roman" pitchFamily="18" charset="0"/>
                <a:cs typeface="Times New Roman" pitchFamily="18" charset="0"/>
              </a:rPr>
              <a:t>“</a:t>
            </a:r>
            <a:r>
              <a:rPr lang="it-IT" sz="1400" b="1" dirty="0">
                <a:latin typeface="Times New Roman" pitchFamily="18" charset="0"/>
                <a:cs typeface="Times New Roman" pitchFamily="18" charset="0"/>
              </a:rPr>
              <a:t>Il divertimento ha un limite nel rispetto degli altri</a:t>
            </a:r>
            <a:r>
              <a:rPr lang="it-IT" sz="1400" b="1" dirty="0" smtClean="0">
                <a:latin typeface="Times New Roman" pitchFamily="18" charset="0"/>
                <a:cs typeface="Times New Roman" pitchFamily="18" charset="0"/>
              </a:rPr>
              <a:t>” </a:t>
            </a:r>
            <a:r>
              <a:rPr lang="it-IT" sz="800" b="1" dirty="0" smtClean="0">
                <a:latin typeface="Times New Roman" pitchFamily="18" charset="0"/>
                <a:cs typeface="Times New Roman" pitchFamily="18" charset="0"/>
              </a:rPr>
              <a:t>(Marcello La Bella)</a:t>
            </a:r>
            <a:endParaRPr lang="it-IT" sz="800" b="1" dirty="0">
              <a:latin typeface="Times New Roman" pitchFamily="18" charset="0"/>
              <a:cs typeface="Times New Roman" pitchFamily="18" charset="0"/>
            </a:endParaRPr>
          </a:p>
        </p:txBody>
      </p:sp>
      <p:sp>
        <p:nvSpPr>
          <p:cNvPr id="9" name="Rettangolo 8"/>
          <p:cNvSpPr/>
          <p:nvPr/>
        </p:nvSpPr>
        <p:spPr>
          <a:xfrm>
            <a:off x="-24064" y="0"/>
            <a:ext cx="342143" cy="10801350"/>
          </a:xfrm>
          <a:prstGeom prst="rect">
            <a:avLst/>
          </a:prstGeom>
          <a:solidFill>
            <a:schemeClr val="accent5">
              <a:lumMod val="60000"/>
              <a:lumOff val="40000"/>
              <a:alpha val="7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itardo 9"/>
          <p:cNvSpPr/>
          <p:nvPr/>
        </p:nvSpPr>
        <p:spPr>
          <a:xfrm>
            <a:off x="346650" y="10138049"/>
            <a:ext cx="1670342" cy="612648"/>
          </a:xfrm>
          <a:prstGeom prst="flowChartDelay">
            <a:avLst/>
          </a:prstGeom>
          <a:solidFill>
            <a:schemeClr val="accent5">
              <a:lumMod val="60000"/>
              <a:lumOff val="40000"/>
              <a:alpha val="7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28</a:t>
            </a:r>
            <a:endParaRPr lang="it-IT" sz="3200" b="1" dirty="0">
              <a:solidFill>
                <a:srgbClr val="000000"/>
              </a:solidFill>
            </a:endParaRP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84832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50000"/>
          </a:schemeClr>
        </a:solidFill>
        <a:effectLst/>
      </p:bgPr>
    </p:bg>
    <p:spTree>
      <p:nvGrpSpPr>
        <p:cNvPr id="1" name=""/>
        <p:cNvGrpSpPr/>
        <p:nvPr/>
      </p:nvGrpSpPr>
      <p:grpSpPr>
        <a:xfrm>
          <a:off x="0" y="0"/>
          <a:ext cx="0" cy="0"/>
          <a:chOff x="0" y="0"/>
          <a:chExt cx="0" cy="0"/>
        </a:xfrm>
      </p:grpSpPr>
      <p:sp>
        <p:nvSpPr>
          <p:cNvPr id="10" name="Rettangolo 9"/>
          <p:cNvSpPr/>
          <p:nvPr/>
        </p:nvSpPr>
        <p:spPr>
          <a:xfrm>
            <a:off x="9791" y="1910"/>
            <a:ext cx="7561263" cy="1271995"/>
          </a:xfrm>
          <a:prstGeom prst="rect">
            <a:avLst/>
          </a:prstGeom>
          <a:solidFill>
            <a:srgbClr val="00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1621295" y="508779"/>
            <a:ext cx="4313095" cy="369332"/>
          </a:xfrm>
          <a:prstGeom prst="rect">
            <a:avLst/>
          </a:prstGeom>
          <a:ln>
            <a:solidFill>
              <a:schemeClr val="tx1"/>
            </a:solidFill>
          </a:ln>
        </p:spPr>
        <p:txBody>
          <a:bodyPr wrap="square">
            <a:spAutoFit/>
          </a:bodyPr>
          <a:lstStyle/>
          <a:p>
            <a:pPr algn="ctr"/>
            <a:r>
              <a:rPr lang="it-IT" b="1" dirty="0"/>
              <a:t>GITA AGRESTE SUI </a:t>
            </a:r>
            <a:r>
              <a:rPr lang="it-IT" b="1" dirty="0" smtClean="0"/>
              <a:t>NEBRODI CATANESI.</a:t>
            </a:r>
            <a:endParaRPr lang="it-IT" dirty="0"/>
          </a:p>
        </p:txBody>
      </p:sp>
      <p:sp>
        <p:nvSpPr>
          <p:cNvPr id="5" name="Rettangolo 4"/>
          <p:cNvSpPr/>
          <p:nvPr/>
        </p:nvSpPr>
        <p:spPr>
          <a:xfrm>
            <a:off x="282456" y="1842220"/>
            <a:ext cx="3297017" cy="1938992"/>
          </a:xfrm>
          <a:prstGeom prst="rect">
            <a:avLst/>
          </a:prstGeom>
        </p:spPr>
        <p:txBody>
          <a:bodyPr wrap="square">
            <a:spAutoFit/>
          </a:bodyPr>
          <a:lstStyle/>
          <a:p>
            <a:r>
              <a:rPr lang="it-IT" sz="1200" b="1" dirty="0" smtClean="0">
                <a:latin typeface="Times New Roman" pitchFamily="18" charset="0"/>
                <a:cs typeface="Times New Roman" pitchFamily="18" charset="0"/>
              </a:rPr>
              <a:t>Soci ed Amici del </a:t>
            </a:r>
            <a:r>
              <a:rPr lang="it-IT" sz="1200" b="1" dirty="0" err="1" smtClean="0">
                <a:latin typeface="Times New Roman" pitchFamily="18" charset="0"/>
                <a:cs typeface="Times New Roman" pitchFamily="18" charset="0"/>
              </a:rPr>
              <a:t>kiwanis</a:t>
            </a:r>
            <a:r>
              <a:rPr lang="it-IT" sz="1200" b="1" dirty="0" smtClean="0">
                <a:latin typeface="Times New Roman" pitchFamily="18" charset="0"/>
                <a:cs typeface="Times New Roman" pitchFamily="18" charset="0"/>
              </a:rPr>
              <a:t> Club Zafferana Etnea hanno festeggiato quest’anno</a:t>
            </a:r>
          </a:p>
          <a:p>
            <a:r>
              <a:rPr lang="it-IT" sz="1200" b="1" dirty="0" smtClean="0">
                <a:latin typeface="Times New Roman" pitchFamily="18" charset="0"/>
                <a:cs typeface="Times New Roman" pitchFamily="18" charset="0"/>
              </a:rPr>
              <a:t>il 25 Aprile con una scampagnata nello splendido rifugio </a:t>
            </a:r>
            <a:r>
              <a:rPr lang="it-IT" sz="1200" b="1" dirty="0">
                <a:latin typeface="Times New Roman" pitchFamily="18" charset="0"/>
                <a:cs typeface="Times New Roman" pitchFamily="18" charset="0"/>
              </a:rPr>
              <a:t>“</a:t>
            </a:r>
            <a:r>
              <a:rPr lang="it-IT" sz="1200" b="1" dirty="0" err="1">
                <a:latin typeface="Times New Roman" pitchFamily="18" charset="0"/>
                <a:cs typeface="Times New Roman" pitchFamily="18" charset="0"/>
              </a:rPr>
              <a:t>Chiusitta</a:t>
            </a:r>
            <a:r>
              <a:rPr lang="it-IT" sz="1200" b="1" dirty="0" smtClean="0">
                <a:latin typeface="Times New Roman" pitchFamily="18" charset="0"/>
                <a:cs typeface="Times New Roman" pitchFamily="18" charset="0"/>
              </a:rPr>
              <a:t>” , </a:t>
            </a:r>
            <a:r>
              <a:rPr lang="it-IT" sz="1200" b="1" dirty="0">
                <a:latin typeface="Times New Roman" pitchFamily="18" charset="0"/>
                <a:cs typeface="Times New Roman" pitchFamily="18" charset="0"/>
              </a:rPr>
              <a:t>gentilmente </a:t>
            </a:r>
            <a:r>
              <a:rPr lang="it-IT" sz="1200" b="1" dirty="0" smtClean="0">
                <a:latin typeface="Times New Roman" pitchFamily="18" charset="0"/>
                <a:cs typeface="Times New Roman" pitchFamily="18" charset="0"/>
              </a:rPr>
              <a:t>concesso </a:t>
            </a:r>
            <a:r>
              <a:rPr lang="it-IT" sz="1200" b="1" dirty="0">
                <a:latin typeface="Times New Roman" pitchFamily="18" charset="0"/>
                <a:cs typeface="Times New Roman" pitchFamily="18" charset="0"/>
              </a:rPr>
              <a:t>dall’Azienda delle Foreste </a:t>
            </a:r>
            <a:r>
              <a:rPr lang="it-IT" sz="1200" b="1" dirty="0" smtClean="0">
                <a:latin typeface="Times New Roman" pitchFamily="18" charset="0"/>
                <a:cs typeface="Times New Roman" pitchFamily="18" charset="0"/>
              </a:rPr>
              <a:t>Demaniali. Posto </a:t>
            </a:r>
            <a:r>
              <a:rPr lang="it-IT" sz="1200" b="1" dirty="0">
                <a:latin typeface="Times New Roman" pitchFamily="18" charset="0"/>
                <a:cs typeface="Times New Roman" pitchFamily="18" charset="0"/>
              </a:rPr>
              <a:t>a quota 1290, nel territorio di Maniace, si presenta come una vera oasi di pace e tranquillità, </a:t>
            </a:r>
            <a:r>
              <a:rPr lang="it-IT" sz="1200" b="1" dirty="0" smtClean="0">
                <a:latin typeface="Times New Roman" pitchFamily="18" charset="0"/>
                <a:cs typeface="Times New Roman" pitchFamily="18" charset="0"/>
              </a:rPr>
              <a:t>immerso </a:t>
            </a:r>
            <a:r>
              <a:rPr lang="it-IT" sz="1200" b="1" dirty="0">
                <a:latin typeface="Times New Roman" pitchFamily="18" charset="0"/>
                <a:cs typeface="Times New Roman" pitchFamily="18" charset="0"/>
              </a:rPr>
              <a:t>in un contesto naturalisticamente perfetto e al riparo dalla frenetica confusione di tutti i </a:t>
            </a:r>
            <a:r>
              <a:rPr lang="it-IT" sz="1200" b="1" dirty="0" smtClean="0">
                <a:latin typeface="Times New Roman" pitchFamily="18" charset="0"/>
                <a:cs typeface="Times New Roman" pitchFamily="18" charset="0"/>
              </a:rPr>
              <a:t>giorni.</a:t>
            </a:r>
            <a:endParaRPr lang="it-IT" sz="1200" dirty="0">
              <a:latin typeface="Times New Roman" pitchFamily="18" charset="0"/>
              <a:cs typeface="Times New Roman" pitchFamily="18" charset="0"/>
            </a:endParaRPr>
          </a:p>
        </p:txBody>
      </p:sp>
      <p:pic>
        <p:nvPicPr>
          <p:cNvPr id="5122" name="Picture 2" descr="C:\Users\Alfio Cavallaro\Desktop\ATTIVITA' KIWANIANE\Attività svolte\25 aprile\chiusitta\CHIUSIT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755" y="1842220"/>
            <a:ext cx="2963382" cy="2222537"/>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5123" name="Picture 3" descr="C:\Users\Alfio Cavallaro\Desktop\ATTIVITA' KIWANIANE\Attività svolte\25 aprile\Foto\IMG_5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2853" y="6955107"/>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5124" name="Picture 4" descr="C:\Users\Alfio Cavallaro\Desktop\ATTIVITA' KIWANIANE\Attività svolte\25 aprile\Foto\IMG_50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418" y="4680593"/>
            <a:ext cx="3066441" cy="229983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5125" name="Picture 5" descr="C:\Users\Alfio Cavallaro\Desktop\ATTIVITA' KIWANIANE\Attività svolte\25 aprile\Foto\IMG_50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5481" y="7567087"/>
            <a:ext cx="3061185" cy="229588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8" name="Ritardo 7"/>
          <p:cNvSpPr/>
          <p:nvPr/>
        </p:nvSpPr>
        <p:spPr>
          <a:xfrm>
            <a:off x="-202" y="10138049"/>
            <a:ext cx="1670342" cy="612648"/>
          </a:xfrm>
          <a:prstGeom prst="flowChartDelay">
            <a:avLst/>
          </a:prstGeom>
          <a:solidFill>
            <a:srgbClr val="00FF0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29</a:t>
            </a:r>
            <a:endParaRPr lang="it-IT" sz="3200" b="1" dirty="0">
              <a:solidFill>
                <a:srgbClr val="000000"/>
              </a:solidFill>
            </a:endParaRPr>
          </a:p>
        </p:txBody>
      </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pic>
        <p:nvPicPr>
          <p:cNvPr id="1026" name="Picture 2" descr="C:\Users\Alfio Cavallaro\Desktop\ATTIVITA' KIWANIANE\Attività svolte\25 aprile_____\Foto\IMG_11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157" y="3907959"/>
            <a:ext cx="3072938" cy="230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11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70000"/>
          </a:schemeClr>
        </a:solidFill>
        <a:effectLst/>
      </p:bgPr>
    </p:bg>
    <p:spTree>
      <p:nvGrpSpPr>
        <p:cNvPr id="1" name=""/>
        <p:cNvGrpSpPr/>
        <p:nvPr/>
      </p:nvGrpSpPr>
      <p:grpSpPr>
        <a:xfrm>
          <a:off x="0" y="0"/>
          <a:ext cx="0" cy="0"/>
          <a:chOff x="0" y="0"/>
          <a:chExt cx="0" cy="0"/>
        </a:xfrm>
      </p:grpSpPr>
      <p:pic>
        <p:nvPicPr>
          <p:cNvPr id="2" name="Picture 6" descr="C:\Users\Alfio Cavallaro\Desktop\ATTIVITA' KIWANIANE\Attività svolte\25 aprile\Foto\IMG_11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50"/>
          <a:stretch/>
        </p:blipFill>
        <p:spPr bwMode="auto">
          <a:xfrm>
            <a:off x="514764" y="7785814"/>
            <a:ext cx="3316224" cy="2132756"/>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3" name="Picture 8" descr="C:\Users\Alfio Cavallaro\Desktop\ATTIVITA' KIWANIANE\Attività svolte\25 aprile\Foto\IMG_11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748" y="563541"/>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4" name="Picture 7" descr="C:\Users\Alfio Cavallaro\Desktop\ATTIVITA' KIWANIANE\Attività svolte\25 aprile\Foto\IMG_11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764" y="5008650"/>
            <a:ext cx="3285793" cy="2464345"/>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5" name="Rettangolo 4"/>
          <p:cNvSpPr/>
          <p:nvPr/>
        </p:nvSpPr>
        <p:spPr>
          <a:xfrm>
            <a:off x="373410" y="631304"/>
            <a:ext cx="3550806" cy="1384995"/>
          </a:xfrm>
          <a:prstGeom prst="rect">
            <a:avLst/>
          </a:prstGeom>
        </p:spPr>
        <p:txBody>
          <a:bodyPr wrap="square">
            <a:spAutoFit/>
          </a:bodyPr>
          <a:lstStyle/>
          <a:p>
            <a:r>
              <a:rPr lang="it-IT" sz="1200" b="1" dirty="0" smtClean="0">
                <a:latin typeface="Times New Roman" pitchFamily="18" charset="0"/>
                <a:cs typeface="Times New Roman" pitchFamily="18" charset="0"/>
              </a:rPr>
              <a:t>Giunti </a:t>
            </a:r>
            <a:r>
              <a:rPr lang="it-IT" sz="1200" b="1" dirty="0">
                <a:latin typeface="Times New Roman" pitchFamily="18" charset="0"/>
                <a:cs typeface="Times New Roman" pitchFamily="18" charset="0"/>
              </a:rPr>
              <a:t>a destinazione, </a:t>
            </a:r>
            <a:r>
              <a:rPr lang="it-IT" sz="1200" b="1" dirty="0" smtClean="0">
                <a:latin typeface="Times New Roman" pitchFamily="18" charset="0"/>
                <a:cs typeface="Times New Roman" pitchFamily="18" charset="0"/>
              </a:rPr>
              <a:t>i partecipanti si </a:t>
            </a:r>
            <a:r>
              <a:rPr lang="it-IT" sz="1200" b="1" dirty="0">
                <a:latin typeface="Times New Roman" pitchFamily="18" charset="0"/>
                <a:cs typeface="Times New Roman" pitchFamily="18" charset="0"/>
              </a:rPr>
              <a:t>sono divisi nei due gruppi che, solitamente, distinguono gli esseri umani: quello dei lavoratori e quello dei gaudenti... accomunati, per l’occasione, dallo scopo di trascorrere la giornata in letizia....magari </a:t>
            </a:r>
            <a:r>
              <a:rPr lang="it-IT" sz="1200" b="1" dirty="0">
                <a:solidFill>
                  <a:srgbClr val="C00000"/>
                </a:solidFill>
                <a:latin typeface="Times New Roman" pitchFamily="18" charset="0"/>
                <a:cs typeface="Times New Roman" pitchFamily="18" charset="0"/>
              </a:rPr>
              <a:t>accompagnati dai virtuosismi di una </a:t>
            </a:r>
            <a:r>
              <a:rPr lang="it-IT" sz="1200" b="1" dirty="0" smtClean="0">
                <a:solidFill>
                  <a:srgbClr val="C00000"/>
                </a:solidFill>
                <a:latin typeface="Times New Roman" pitchFamily="18" charset="0"/>
                <a:cs typeface="Times New Roman" pitchFamily="18" charset="0"/>
              </a:rPr>
              <a:t>fisarmonica</a:t>
            </a:r>
          </a:p>
          <a:p>
            <a:r>
              <a:rPr lang="it-IT" sz="1200" b="1" dirty="0" smtClean="0">
                <a:solidFill>
                  <a:srgbClr val="C00000"/>
                </a:solidFill>
                <a:latin typeface="Times New Roman" pitchFamily="18" charset="0"/>
                <a:cs typeface="Times New Roman" pitchFamily="18" charset="0"/>
              </a:rPr>
              <a:t>e dalla chitarra di Enzo Seminara.</a:t>
            </a:r>
          </a:p>
        </p:txBody>
      </p:sp>
      <p:pic>
        <p:nvPicPr>
          <p:cNvPr id="4098" name="Picture 2" descr="C:\Users\Alfio Cavallaro\Desktop\ATTIVITA' KIWANIANE\Attività svolte\25 aprile\Foto\IMG_11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6454" y="7435985"/>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4099" name="Picture 3" descr="C:\Users\Alfio Cavallaro\Desktop\ATTIVITA' KIWANIANE\Attività svolte\25 aprile\Foto\IMG_11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775" y="3456459"/>
            <a:ext cx="3316224" cy="24871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8" name="Rettangolo 7"/>
          <p:cNvSpPr/>
          <p:nvPr/>
        </p:nvSpPr>
        <p:spPr>
          <a:xfrm>
            <a:off x="-24064" y="0"/>
            <a:ext cx="342143" cy="10801350"/>
          </a:xfrm>
          <a:prstGeom prst="rect">
            <a:avLst/>
          </a:prstGeom>
          <a:solidFill>
            <a:srgbClr val="00FF0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itardo 8"/>
          <p:cNvSpPr/>
          <p:nvPr/>
        </p:nvSpPr>
        <p:spPr>
          <a:xfrm>
            <a:off x="346650" y="10138049"/>
            <a:ext cx="1670342" cy="612648"/>
          </a:xfrm>
          <a:prstGeom prst="flowChartDelay">
            <a:avLst/>
          </a:prstGeom>
          <a:solidFill>
            <a:srgbClr val="00FF0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30</a:t>
            </a:r>
            <a:endParaRPr lang="it-IT" sz="3200" b="1" dirty="0">
              <a:solidFill>
                <a:srgbClr val="000000"/>
              </a:solidFill>
            </a:endParaRPr>
          </a:p>
        </p:txBody>
      </p:sp>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pic>
        <p:nvPicPr>
          <p:cNvPr id="2050" name="Picture 2" descr="C:\Users\Alfio Cavallaro\Desktop\ATTIVITA' KIWANIANE\Attività svolte\25 aprile_____\Foto\IMG_112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542" y="2278864"/>
            <a:ext cx="3249359" cy="243702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3949155" y="6078337"/>
            <a:ext cx="3550984" cy="1384995"/>
          </a:xfrm>
          <a:prstGeom prst="rect">
            <a:avLst/>
          </a:prstGeom>
        </p:spPr>
        <p:txBody>
          <a:bodyPr wrap="square">
            <a:spAutoFit/>
          </a:bodyPr>
          <a:lstStyle/>
          <a:p>
            <a:r>
              <a:rPr lang="it-IT" sz="1200" b="1" dirty="0" smtClean="0">
                <a:solidFill>
                  <a:srgbClr val="C00000"/>
                </a:solidFill>
                <a:latin typeface="Times New Roman" pitchFamily="18" charset="0"/>
                <a:cs typeface="Times New Roman" pitchFamily="18" charset="0"/>
              </a:rPr>
              <a:t>I presenti, oltre agli spaghetti con gli asparagi selvatici, hanno potuto gustare il maialino nero </a:t>
            </a:r>
            <a:r>
              <a:rPr lang="it-IT" sz="1200" b="1" dirty="0">
                <a:solidFill>
                  <a:srgbClr val="C00000"/>
                </a:solidFill>
                <a:latin typeface="Times New Roman" pitchFamily="18" charset="0"/>
                <a:cs typeface="Times New Roman" pitchFamily="18" charset="0"/>
              </a:rPr>
              <a:t>dei </a:t>
            </a:r>
            <a:r>
              <a:rPr lang="it-IT" sz="1200" b="1" dirty="0" err="1">
                <a:solidFill>
                  <a:srgbClr val="C00000"/>
                </a:solidFill>
                <a:latin typeface="Times New Roman" pitchFamily="18" charset="0"/>
                <a:cs typeface="Times New Roman" pitchFamily="18" charset="0"/>
              </a:rPr>
              <a:t>Nebrodi</a:t>
            </a:r>
            <a:r>
              <a:rPr lang="it-IT" sz="1200" b="1" dirty="0">
                <a:solidFill>
                  <a:srgbClr val="C00000"/>
                </a:solidFill>
                <a:latin typeface="Times New Roman" pitchFamily="18" charset="0"/>
                <a:cs typeface="Times New Roman" pitchFamily="18" charset="0"/>
              </a:rPr>
              <a:t>, </a:t>
            </a:r>
            <a:r>
              <a:rPr lang="it-IT" sz="1200" b="1" dirty="0" smtClean="0">
                <a:solidFill>
                  <a:srgbClr val="C00000"/>
                </a:solidFill>
                <a:latin typeface="Times New Roman" pitchFamily="18" charset="0"/>
                <a:cs typeface="Times New Roman" pitchFamily="18" charset="0"/>
              </a:rPr>
              <a:t>dell’agnello locale, </a:t>
            </a:r>
            <a:r>
              <a:rPr lang="it-IT" sz="1200" b="1" dirty="0">
                <a:solidFill>
                  <a:srgbClr val="C00000"/>
                </a:solidFill>
                <a:latin typeface="Times New Roman" pitchFamily="18" charset="0"/>
                <a:cs typeface="Times New Roman" pitchFamily="18" charset="0"/>
              </a:rPr>
              <a:t>la salsiccia al pistacchio di </a:t>
            </a:r>
            <a:r>
              <a:rPr lang="it-IT" sz="1200" b="1" dirty="0" smtClean="0">
                <a:solidFill>
                  <a:srgbClr val="C00000"/>
                </a:solidFill>
                <a:latin typeface="Times New Roman" pitchFamily="18" charset="0"/>
                <a:cs typeface="Times New Roman" pitchFamily="18" charset="0"/>
              </a:rPr>
              <a:t>Bronte, </a:t>
            </a:r>
            <a:r>
              <a:rPr lang="it-IT" sz="1200" b="1" dirty="0">
                <a:solidFill>
                  <a:srgbClr val="C00000"/>
                </a:solidFill>
                <a:latin typeface="Times New Roman" pitchFamily="18" charset="0"/>
                <a:cs typeface="Times New Roman" pitchFamily="18" charset="0"/>
              </a:rPr>
              <a:t>delle deliziose torte al pistacchio e dell’ottimo vino locale. Tutto questo, chiaramente, grazie alle </a:t>
            </a:r>
            <a:r>
              <a:rPr lang="it-IT" sz="1200" b="1" dirty="0" err="1">
                <a:solidFill>
                  <a:srgbClr val="C00000"/>
                </a:solidFill>
                <a:latin typeface="Times New Roman" pitchFamily="18" charset="0"/>
                <a:cs typeface="Times New Roman" pitchFamily="18" charset="0"/>
              </a:rPr>
              <a:t>soplendide</a:t>
            </a:r>
            <a:r>
              <a:rPr lang="it-IT" sz="1200" b="1" dirty="0">
                <a:solidFill>
                  <a:srgbClr val="C00000"/>
                </a:solidFill>
                <a:latin typeface="Times New Roman" pitchFamily="18" charset="0"/>
                <a:cs typeface="Times New Roman" pitchFamily="18" charset="0"/>
              </a:rPr>
              <a:t> condizioni </a:t>
            </a:r>
            <a:r>
              <a:rPr lang="it-IT" sz="1200" b="1" dirty="0" smtClean="0">
                <a:solidFill>
                  <a:srgbClr val="C00000"/>
                </a:solidFill>
                <a:latin typeface="Times New Roman" pitchFamily="18" charset="0"/>
                <a:cs typeface="Times New Roman" pitchFamily="18" charset="0"/>
              </a:rPr>
              <a:t>metereologiche.</a:t>
            </a:r>
            <a:endParaRPr lang="it-IT" sz="1200" dirty="0">
              <a:solidFill>
                <a:srgbClr val="C00000"/>
              </a:solidFill>
            </a:endParaRPr>
          </a:p>
        </p:txBody>
      </p:sp>
    </p:spTree>
    <p:extLst>
      <p:ext uri="{BB962C8B-B14F-4D97-AF65-F5344CB8AC3E}">
        <p14:creationId xmlns:p14="http://schemas.microsoft.com/office/powerpoint/2010/main" val="4016204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10" name="Rettangolo 9"/>
          <p:cNvSpPr/>
          <p:nvPr/>
        </p:nvSpPr>
        <p:spPr>
          <a:xfrm>
            <a:off x="9791" y="1910"/>
            <a:ext cx="7561263" cy="1271995"/>
          </a:xfrm>
          <a:prstGeom prst="rect">
            <a:avLst/>
          </a:prstGeom>
          <a:solidFill>
            <a:srgbClr val="0070C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1" name="Picture 3" descr="C:\Users\Alfio Cavallaro\Desktop\ATTIVITA' KIWANIANE\Attività svolte\Caminetto Noè 28 aprile\Foto\IMG_50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9219" y="7399280"/>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lfio Cavallaro\Desktop\ATTIVITA' KIWANIANE\Attività svolte\Caminetto Noè 28 aprile\Foto\IMG_5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173" y="4566910"/>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lfio Cavallaro\Desktop\ATTIVITA' KIWANIANE\Attività svolte\Caminetto Noè 28 aprile\Foto\IMG_51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348" y="1686712"/>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178262" y="100894"/>
            <a:ext cx="7127181" cy="1200329"/>
          </a:xfrm>
          <a:prstGeom prst="rect">
            <a:avLst/>
          </a:prstGeom>
        </p:spPr>
        <p:txBody>
          <a:bodyPr wrap="square">
            <a:spAutoFit/>
          </a:bodyPr>
          <a:lstStyle/>
          <a:p>
            <a:pPr algn="ctr"/>
            <a:r>
              <a:rPr lang="it-IT" b="1" dirty="0"/>
              <a:t>CAMINETTO CON IL DR. SALVO </a:t>
            </a:r>
            <a:r>
              <a:rPr lang="it-IT" b="1" dirty="0" smtClean="0"/>
              <a:t>NOE’:</a:t>
            </a:r>
            <a:endParaRPr lang="it-IT" dirty="0"/>
          </a:p>
          <a:p>
            <a:pPr algn="ctr"/>
            <a:r>
              <a:rPr lang="it-IT" b="1" i="1" dirty="0"/>
              <a:t>Le regole d’oro di un </a:t>
            </a:r>
            <a:r>
              <a:rPr lang="it-IT" b="1" i="1" dirty="0" err="1"/>
              <a:t>clubservice</a:t>
            </a:r>
            <a:r>
              <a:rPr lang="it-IT" b="1" i="1" dirty="0"/>
              <a:t>: Amicizia, Comunicazione, Entusiasmo, Passione, Carisma, Gioia, Amore, Motivazione, Determinazione e Appartenenza.</a:t>
            </a:r>
            <a:endParaRPr lang="it-IT" dirty="0"/>
          </a:p>
        </p:txBody>
      </p:sp>
      <p:sp>
        <p:nvSpPr>
          <p:cNvPr id="2" name="Rettangolo 1"/>
          <p:cNvSpPr/>
          <p:nvPr/>
        </p:nvSpPr>
        <p:spPr>
          <a:xfrm>
            <a:off x="3903403" y="1604645"/>
            <a:ext cx="3543238" cy="5447645"/>
          </a:xfrm>
          <a:prstGeom prst="rect">
            <a:avLst/>
          </a:prstGeom>
        </p:spPr>
        <p:txBody>
          <a:bodyPr wrap="square">
            <a:spAutoFit/>
          </a:bodyPr>
          <a:lstStyle/>
          <a:p>
            <a:pPr lvl="0" fontAlgn="base">
              <a:spcBef>
                <a:spcPct val="0"/>
              </a:spcBef>
              <a:spcAft>
                <a:spcPct val="0"/>
              </a:spcAft>
            </a:pPr>
            <a:r>
              <a:rPr lang="it-IT" sz="1200" b="1" dirty="0">
                <a:latin typeface="Times New Roman" pitchFamily="18" charset="0"/>
                <a:ea typeface="Times New Roman" pitchFamily="18" charset="0"/>
                <a:cs typeface="Times New Roman" pitchFamily="18" charset="0"/>
              </a:rPr>
              <a:t>Sabato 28 Aprile 2012 presso la Sala Convegni dell’Azienda Zappalà S.P.A. si è tenuto un caminetto su “ Le regole d’oro di un club service”.</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latin typeface="Times New Roman" pitchFamily="18" charset="0"/>
                <a:ea typeface="Times New Roman" pitchFamily="18" charset="0"/>
                <a:cs typeface="Times New Roman" pitchFamily="18" charset="0"/>
              </a:rPr>
              <a:t>Relatore è stato il</a:t>
            </a:r>
            <a:r>
              <a:rPr lang="it-IT" sz="1200" b="1" dirty="0">
                <a:solidFill>
                  <a:srgbClr val="000000"/>
                </a:solidFill>
                <a:latin typeface="Times New Roman" pitchFamily="18" charset="0"/>
                <a:ea typeface="Times New Roman" pitchFamily="18" charset="0"/>
                <a:cs typeface="Times New Roman" pitchFamily="18" charset="0"/>
              </a:rPr>
              <a:t> Dott. Salvo Noè, psicoterapeuta e mediatore familiare, che da oltre 18 anni studia l'essere umano e il suo comportamento. </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Laureato in Psicologia è esperto in gestione e sviluppo delle risorse umane. </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Specializzato in psicologia del lavoro e delle organizzazioni è fondatore dell'APIF (Associazione Italiana Psicologi della Formazione) Ente certificatore dei formatori riconosciuti con apposito esame di abilitazione. </a:t>
            </a:r>
            <a:r>
              <a:rPr lang="it-IT" sz="1200" b="1" dirty="0" smtClean="0">
                <a:solidFill>
                  <a:srgbClr val="000000"/>
                </a:solidFill>
                <a:latin typeface="Times New Roman" pitchFamily="18" charset="0"/>
                <a:ea typeface="Times New Roman" pitchFamily="18" charset="0"/>
                <a:cs typeface="Times New Roman" pitchFamily="18" charset="0"/>
              </a:rPr>
              <a:t>E' </a:t>
            </a:r>
            <a:r>
              <a:rPr lang="it-IT" sz="1200" b="1" dirty="0">
                <a:solidFill>
                  <a:srgbClr val="000000"/>
                </a:solidFill>
                <a:latin typeface="Times New Roman" pitchFamily="18" charset="0"/>
                <a:ea typeface="Times New Roman" pitchFamily="18" charset="0"/>
                <a:cs typeface="Times New Roman" pitchFamily="18" charset="0"/>
              </a:rPr>
              <a:t>docente di psicologia della comunicazione presso enti pubblici e privati</a:t>
            </a:r>
            <a:r>
              <a:rPr lang="it-IT" sz="1200" b="1" dirty="0" smtClean="0">
                <a:solidFill>
                  <a:srgbClr val="000000"/>
                </a:solidFill>
                <a:latin typeface="Times New Roman" pitchFamily="18" charset="0"/>
                <a:ea typeface="Times New Roman" pitchFamily="18" charset="0"/>
                <a:cs typeface="Times New Roman" pitchFamily="18" charset="0"/>
              </a:rPr>
              <a:t>. La </a:t>
            </a:r>
            <a:r>
              <a:rPr lang="it-IT" sz="1200" b="1" dirty="0">
                <a:solidFill>
                  <a:srgbClr val="000000"/>
                </a:solidFill>
                <a:latin typeface="Times New Roman" pitchFamily="18" charset="0"/>
                <a:ea typeface="Times New Roman" pitchFamily="18" charset="0"/>
                <a:cs typeface="Times New Roman" pitchFamily="18" charset="0"/>
              </a:rPr>
              <a:t>sua attività si svolge tra Catania, Roma, Verona e Stati Uniti. Ha partecipato come relatore al congresso europeo di psicologia che si è svolto in Norvegia presentando una ricerca su stress e patologie correlate. </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Come giornalista è iscritto all'ordine nazionale dei giornalisti e cura rubriche di medicina e psicologia su testate giornalistiche specializzate. </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Ha frequentato corsi di medicina olistica e approfondito gli studi sulla filosofia orientale, partecipando anche a gruppi di ricerca. Partecipa come ospite a programmi radiofonici e televisivi che si occupano di salute e benessere. </a:t>
            </a: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E' definito il "cardiologo della mente" </a:t>
            </a:r>
            <a:r>
              <a:rPr lang="it-IT" sz="1200" b="1" dirty="0" err="1">
                <a:solidFill>
                  <a:srgbClr val="000000"/>
                </a:solidFill>
                <a:latin typeface="Times New Roman" pitchFamily="18" charset="0"/>
                <a:ea typeface="Times New Roman" pitchFamily="18" charset="0"/>
                <a:cs typeface="Times New Roman" pitchFamily="18" charset="0"/>
              </a:rPr>
              <a:t>perchè</a:t>
            </a:r>
            <a:r>
              <a:rPr lang="it-IT" sz="1200" b="1" dirty="0">
                <a:solidFill>
                  <a:srgbClr val="000000"/>
                </a:solidFill>
                <a:latin typeface="Times New Roman" pitchFamily="18" charset="0"/>
                <a:ea typeface="Times New Roman" pitchFamily="18" charset="0"/>
                <a:cs typeface="Times New Roman" pitchFamily="18" charset="0"/>
              </a:rPr>
              <a:t> lavora con il cuore</a:t>
            </a:r>
            <a:r>
              <a:rPr lang="it-IT" sz="1200" b="1" dirty="0" smtClean="0">
                <a:solidFill>
                  <a:srgbClr val="000000"/>
                </a:solidFill>
                <a:latin typeface="Times New Roman" pitchFamily="18" charset="0"/>
                <a:ea typeface="Times New Roman" pitchFamily="18" charset="0"/>
                <a:cs typeface="Times New Roman" pitchFamily="18" charset="0"/>
              </a:rPr>
              <a:t>.</a:t>
            </a:r>
            <a:endParaRPr lang="it-IT" sz="1200" b="1" dirty="0">
              <a:latin typeface="Times New Roman" pitchFamily="18" charset="0"/>
              <a:cs typeface="Times New Roman" pitchFamily="18" charset="0"/>
            </a:endParaRPr>
          </a:p>
        </p:txBody>
      </p:sp>
      <p:sp>
        <p:nvSpPr>
          <p:cNvPr id="4" name="Rettangolo 3"/>
          <p:cNvSpPr/>
          <p:nvPr/>
        </p:nvSpPr>
        <p:spPr>
          <a:xfrm>
            <a:off x="178262" y="7322813"/>
            <a:ext cx="3664246" cy="2677656"/>
          </a:xfrm>
          <a:prstGeom prst="rect">
            <a:avLst/>
          </a:prstGeom>
        </p:spPr>
        <p:txBody>
          <a:bodyPr wrap="square">
            <a:spAutoFit/>
          </a:bodyPr>
          <a:lstStyle/>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Centinaia i partecipanti ai suoi corsi, centinaia di giornate d'aula e decine di personal </a:t>
            </a:r>
            <a:r>
              <a:rPr lang="it-IT" sz="1200" b="1" dirty="0" err="1">
                <a:solidFill>
                  <a:srgbClr val="000000"/>
                </a:solidFill>
                <a:latin typeface="Times New Roman" pitchFamily="18" charset="0"/>
                <a:ea typeface="Times New Roman" pitchFamily="18" charset="0"/>
                <a:cs typeface="Times New Roman" pitchFamily="18" charset="0"/>
              </a:rPr>
              <a:t>coaching</a:t>
            </a:r>
            <a:r>
              <a:rPr lang="it-IT" sz="1200" b="1" dirty="0">
                <a:solidFill>
                  <a:srgbClr val="000000"/>
                </a:solidFill>
                <a:latin typeface="Times New Roman" pitchFamily="18" charset="0"/>
                <a:ea typeface="Times New Roman" pitchFamily="18" charset="0"/>
                <a:cs typeface="Times New Roman" pitchFamily="18" charset="0"/>
              </a:rPr>
              <a:t>, fanno di Salvo Noè un apprezzato formatore. Instancabile </a:t>
            </a:r>
            <a:r>
              <a:rPr lang="it-IT" sz="1200" b="1" dirty="0" err="1">
                <a:solidFill>
                  <a:srgbClr val="000000"/>
                </a:solidFill>
                <a:latin typeface="Times New Roman" pitchFamily="18" charset="0"/>
                <a:ea typeface="Times New Roman" pitchFamily="18" charset="0"/>
                <a:cs typeface="Times New Roman" pitchFamily="18" charset="0"/>
              </a:rPr>
              <a:t>motivatore</a:t>
            </a:r>
            <a:r>
              <a:rPr lang="it-IT" sz="1200" b="1" dirty="0">
                <a:solidFill>
                  <a:srgbClr val="000000"/>
                </a:solidFill>
                <a:latin typeface="Times New Roman" pitchFamily="18" charset="0"/>
                <a:ea typeface="Times New Roman" pitchFamily="18" charset="0"/>
                <a:cs typeface="Times New Roman" pitchFamily="18" charset="0"/>
              </a:rPr>
              <a:t>, profondo conoscitore della comunicazione umana e di tutte le più aggiornate tecniche e strategie per lo sviluppo psico-fisico dell'essere umano</a:t>
            </a:r>
            <a:r>
              <a:rPr lang="it-IT" sz="1200" b="1" dirty="0" smtClean="0">
                <a:solidFill>
                  <a:srgbClr val="000000"/>
                </a:solidFill>
                <a:latin typeface="Times New Roman" pitchFamily="18" charset="0"/>
                <a:ea typeface="Times New Roman" pitchFamily="18" charset="0"/>
                <a:cs typeface="Times New Roman" pitchFamily="18" charset="0"/>
              </a:rPr>
              <a:t>. Si </a:t>
            </a:r>
            <a:r>
              <a:rPr lang="it-IT" sz="1200" b="1" dirty="0">
                <a:solidFill>
                  <a:srgbClr val="000000"/>
                </a:solidFill>
                <a:latin typeface="Times New Roman" pitchFamily="18" charset="0"/>
                <a:ea typeface="Times New Roman" pitchFamily="18" charset="0"/>
                <a:cs typeface="Times New Roman" pitchFamily="18" charset="0"/>
              </a:rPr>
              <a:t>definisce un essere umano tra gli esseri umani e non ama essere idealizzato. Si sente un uomo che impara ogni giorno la vita con le sue tristezze e le sue gioie. Il suo modo appassionante di divulgare i concetti lo pongono come uno dei migliori relatori italiani nel settore della psicologia. </a:t>
            </a: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Svolge molta attività di sensibilizzazione e le sue conferenze sono molto richieste. </a:t>
            </a:r>
            <a:endParaRPr lang="it-IT" sz="1200" dirty="0"/>
          </a:p>
        </p:txBody>
      </p:sp>
      <p:sp>
        <p:nvSpPr>
          <p:cNvPr id="8" name="Ritardo 7"/>
          <p:cNvSpPr/>
          <p:nvPr/>
        </p:nvSpPr>
        <p:spPr>
          <a:xfrm>
            <a:off x="-202" y="10138049"/>
            <a:ext cx="1670342" cy="612648"/>
          </a:xfrm>
          <a:prstGeom prst="flowChartDelay">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31</a:t>
            </a:r>
            <a:endParaRPr lang="it-IT" sz="3200" b="1" dirty="0">
              <a:solidFill>
                <a:srgbClr val="000000"/>
              </a:solidFill>
            </a:endParaRP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spTree>
    <p:extLst>
      <p:ext uri="{BB962C8B-B14F-4D97-AF65-F5344CB8AC3E}">
        <p14:creationId xmlns:p14="http://schemas.microsoft.com/office/powerpoint/2010/main" val="2375798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70000"/>
          </a:schemeClr>
        </a:solidFill>
        <a:effectLst/>
      </p:bgPr>
    </p:bg>
    <p:spTree>
      <p:nvGrpSpPr>
        <p:cNvPr id="1" name=""/>
        <p:cNvGrpSpPr/>
        <p:nvPr/>
      </p:nvGrpSpPr>
      <p:grpSpPr>
        <a:xfrm>
          <a:off x="0" y="0"/>
          <a:ext cx="0" cy="0"/>
          <a:chOff x="0" y="0"/>
          <a:chExt cx="0" cy="0"/>
        </a:xfrm>
      </p:grpSpPr>
      <p:pic>
        <p:nvPicPr>
          <p:cNvPr id="4" name="Picture 8" descr="C:\Users\Alfio Cavallaro\Desktop\ATTIVITA' KIWANIANE\Attività svolte\29 Ottobre Passaggio della Campana\foto passaggio campana\P10207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79" y="792163"/>
            <a:ext cx="3487936" cy="26159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ttangolo 9"/>
          <p:cNvSpPr/>
          <p:nvPr/>
        </p:nvSpPr>
        <p:spPr>
          <a:xfrm>
            <a:off x="4307689" y="1395556"/>
            <a:ext cx="2961418" cy="1384995"/>
          </a:xfrm>
          <a:prstGeom prst="rect">
            <a:avLst/>
          </a:prstGeom>
        </p:spPr>
        <p:txBody>
          <a:bodyPr wrap="square">
            <a:spAutoFit/>
          </a:bodyPr>
          <a:lstStyle/>
          <a:p>
            <a:r>
              <a:rPr lang="it-IT" sz="1400" b="1" dirty="0">
                <a:latin typeface="Times New Roman" pitchFamily="18" charset="0"/>
                <a:cs typeface="Times New Roman" pitchFamily="18" charset="0"/>
              </a:rPr>
              <a:t>Successivamente il  </a:t>
            </a:r>
            <a:r>
              <a:rPr lang="it-IT" sz="1400" b="1" dirty="0" err="1">
                <a:latin typeface="Times New Roman" pitchFamily="18" charset="0"/>
                <a:cs typeface="Times New Roman" pitchFamily="18" charset="0"/>
              </a:rPr>
              <a:t>Past</a:t>
            </a:r>
            <a:r>
              <a:rPr lang="it-IT" sz="1400" b="1" dirty="0">
                <a:latin typeface="Times New Roman" pitchFamily="18" charset="0"/>
                <a:cs typeface="Times New Roman" pitchFamily="18" charset="0"/>
              </a:rPr>
              <a:t> Presidente Leonardi ha ringraziato il suo </a:t>
            </a:r>
            <a:r>
              <a:rPr lang="it-IT" sz="1400" b="1" dirty="0" smtClean="0">
                <a:latin typeface="Times New Roman" pitchFamily="18" charset="0"/>
                <a:cs typeface="Times New Roman" pitchFamily="18" charset="0"/>
              </a:rPr>
              <a:t>Direttivo </a:t>
            </a:r>
            <a:r>
              <a:rPr lang="it-IT" sz="1400" b="1" dirty="0">
                <a:latin typeface="Times New Roman" pitchFamily="18" charset="0"/>
                <a:cs typeface="Times New Roman" pitchFamily="18" charset="0"/>
              </a:rPr>
              <a:t>chiamandolo al tavolo presidenziale e consegnando a ciascuno di loro un piccolo dono in ricordo dell’anno sociale. </a:t>
            </a:r>
          </a:p>
        </p:txBody>
      </p:sp>
      <p:pic>
        <p:nvPicPr>
          <p:cNvPr id="11" name="Picture 2" descr="C:\Users\Alfio Cavallaro\Desktop\ATTIVITA' KIWANIANE\Attività svolte\29 Ottobre Passaggio della Campana\foto passaggio campana\P10207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6247" y="4284441"/>
            <a:ext cx="3263448" cy="24475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3" descr="C:\Users\Alfio Cavallaro\Desktop\ATTIVITA' KIWANIANE\Attività svolte\29 Ottobre Passaggio della Campana\foto passaggio campana\P10207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0214" y="7566960"/>
            <a:ext cx="3335515" cy="250163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3" name="Picture 4" descr="C:\Users\Alfio Cavallaro\Desktop\ATTIVITA' KIWANIANE\Attività svolte\29 Ottobre Passaggio della Campana\foto passaggio campana\P10208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956" y="7546445"/>
            <a:ext cx="3306069" cy="247955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4" name="Rettangolo 13"/>
          <p:cNvSpPr/>
          <p:nvPr/>
        </p:nvSpPr>
        <p:spPr>
          <a:xfrm>
            <a:off x="500686" y="3846240"/>
            <a:ext cx="3395350" cy="3323987"/>
          </a:xfrm>
          <a:prstGeom prst="rect">
            <a:avLst/>
          </a:prstGeom>
        </p:spPr>
        <p:txBody>
          <a:bodyPr wrap="square">
            <a:spAutoFit/>
          </a:bodyPr>
          <a:lstStyle/>
          <a:p>
            <a:r>
              <a:rPr lang="it-IT" sz="1400" b="1" dirty="0">
                <a:latin typeface="Times New Roman" pitchFamily="18" charset="0"/>
                <a:cs typeface="Times New Roman" pitchFamily="18" charset="0"/>
              </a:rPr>
              <a:t>E’ seguita la </a:t>
            </a:r>
            <a:r>
              <a:rPr lang="it-IT" sz="1400" b="1" dirty="0" err="1">
                <a:latin typeface="Times New Roman" pitchFamily="18" charset="0"/>
                <a:cs typeface="Times New Roman" pitchFamily="18" charset="0"/>
              </a:rPr>
              <a:t>cerimonian</a:t>
            </a:r>
            <a:r>
              <a:rPr lang="it-IT" sz="1400" b="1" dirty="0">
                <a:latin typeface="Times New Roman" pitchFamily="18" charset="0"/>
                <a:cs typeface="Times New Roman" pitchFamily="18" charset="0"/>
              </a:rPr>
              <a:t>  del passaggio delle insegne durante il quale il </a:t>
            </a:r>
            <a:r>
              <a:rPr lang="it-IT" sz="1400" b="1" dirty="0" err="1">
                <a:latin typeface="Times New Roman" pitchFamily="18" charset="0"/>
                <a:cs typeface="Times New Roman" pitchFamily="18" charset="0"/>
              </a:rPr>
              <a:t>Past</a:t>
            </a:r>
            <a:r>
              <a:rPr lang="it-IT" sz="1400" b="1" dirty="0">
                <a:latin typeface="Times New Roman" pitchFamily="18" charset="0"/>
                <a:cs typeface="Times New Roman" pitchFamily="18" charset="0"/>
              </a:rPr>
              <a:t> Presidente Leonardi ha </a:t>
            </a:r>
            <a:r>
              <a:rPr lang="it-IT" sz="1400" b="1" dirty="0" smtClean="0">
                <a:latin typeface="Times New Roman" pitchFamily="18" charset="0"/>
                <a:cs typeface="Times New Roman" pitchFamily="18" charset="0"/>
              </a:rPr>
              <a:t>appuntato </a:t>
            </a:r>
            <a:endParaRPr lang="it-IT" sz="1400" b="1" dirty="0">
              <a:latin typeface="Times New Roman" pitchFamily="18" charset="0"/>
              <a:cs typeface="Times New Roman" pitchFamily="18" charset="0"/>
            </a:endParaRPr>
          </a:p>
          <a:p>
            <a:r>
              <a:rPr lang="it-IT" sz="1400" b="1" dirty="0">
                <a:latin typeface="Times New Roman" pitchFamily="18" charset="0"/>
                <a:cs typeface="Times New Roman" pitchFamily="18" charset="0"/>
              </a:rPr>
              <a:t>il </a:t>
            </a:r>
            <a:r>
              <a:rPr lang="it-IT" sz="1400" b="1" dirty="0" smtClean="0">
                <a:latin typeface="Times New Roman" pitchFamily="18" charset="0"/>
                <a:cs typeface="Times New Roman" pitchFamily="18" charset="0"/>
              </a:rPr>
              <a:t>suo pin </a:t>
            </a:r>
            <a:r>
              <a:rPr lang="it-IT" sz="1400" b="1" dirty="0">
                <a:latin typeface="Times New Roman" pitchFamily="18" charset="0"/>
                <a:cs typeface="Times New Roman" pitchFamily="18" charset="0"/>
              </a:rPr>
              <a:t>al presidente Cavallaro e gli ha consegnato la Charter. Successivamente il Presidente Cavallaro ha appuntato il pin di </a:t>
            </a:r>
            <a:r>
              <a:rPr lang="it-IT" sz="1400" b="1" dirty="0" err="1">
                <a:latin typeface="Times New Roman" pitchFamily="18" charset="0"/>
                <a:cs typeface="Times New Roman" pitchFamily="18" charset="0"/>
              </a:rPr>
              <a:t>Past</a:t>
            </a:r>
            <a:r>
              <a:rPr lang="it-IT" sz="1400" b="1" dirty="0">
                <a:latin typeface="Times New Roman" pitchFamily="18" charset="0"/>
                <a:cs typeface="Times New Roman" pitchFamily="18" charset="0"/>
              </a:rPr>
              <a:t> al Presidente uscente  Leonardi e lo ha omaggiato di un dono da parte del Club.</a:t>
            </a:r>
          </a:p>
          <a:p>
            <a:r>
              <a:rPr lang="it-IT" sz="1400" b="1" dirty="0">
                <a:latin typeface="Times New Roman" pitchFamily="18" charset="0"/>
                <a:cs typeface="Times New Roman" pitchFamily="18" charset="0"/>
              </a:rPr>
              <a:t>Dopo il tocco di campana che ha aperto ufficialmente il nuovo anno sociale, il Presidente Cavallaro, nel suo discorso di saluto, ha tracciato le linee principali del programma che intende attuare nel corso dell’anno sociale appena iniziato. </a:t>
            </a:r>
          </a:p>
        </p:txBody>
      </p:sp>
      <p:sp>
        <p:nvSpPr>
          <p:cNvPr id="2" name="Rettangolo 1"/>
          <p:cNvSpPr/>
          <p:nvPr/>
        </p:nvSpPr>
        <p:spPr>
          <a:xfrm>
            <a:off x="-24064" y="0"/>
            <a:ext cx="342143" cy="10801350"/>
          </a:xfrm>
          <a:prstGeom prst="rect">
            <a:avLst/>
          </a:prstGeom>
          <a:solidFill>
            <a:schemeClr val="accent1">
              <a:alpha val="7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itardo 8"/>
          <p:cNvSpPr/>
          <p:nvPr/>
        </p:nvSpPr>
        <p:spPr>
          <a:xfrm>
            <a:off x="336691" y="10138049"/>
            <a:ext cx="1670342" cy="612648"/>
          </a:xfrm>
          <a:prstGeom prst="flowChartDelay">
            <a:avLst/>
          </a:prstGeom>
          <a:solidFill>
            <a:schemeClr val="accent1">
              <a:alpha val="7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6</a:t>
            </a:r>
            <a:endParaRPr lang="it-IT" sz="3200" b="1" dirty="0">
              <a:solidFill>
                <a:srgbClr val="000000"/>
              </a:solidFill>
            </a:endParaRPr>
          </a:p>
        </p:txBody>
      </p:sp>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468263" y="10296544"/>
            <a:ext cx="486493" cy="2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descr="C:\Users\Alfio Cavallaro\Desktop\ATTIVITA' KIWANIANE\Attività svolte\29 Ottobre Passaggio della Campana\foto passaggio campana\P10207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79" y="810418"/>
            <a:ext cx="3487936" cy="261595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9" name="Picture 2" descr="C:\Users\Alfio Cavallaro\Desktop\ATTIVITA' KIWANIANE\Attività svolte\29 Ottobre Passaggio della Campana\foto passaggio campana\P10207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6247" y="4302696"/>
            <a:ext cx="3263448" cy="244758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060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pic>
        <p:nvPicPr>
          <p:cNvPr id="1030" name="Picture 6" descr="C:\Users\Alfio Cavallaro\Desktop\ATTIVITA' KIWANIANE\Attività svolte\Caminetto Noè 28 aprile\Foto\IMG_50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13240" y="1207779"/>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11980" y="1062985"/>
            <a:ext cx="3058244" cy="8771632"/>
          </a:xfrm>
          <a:prstGeom prst="rect">
            <a:avLst/>
          </a:prstGeom>
        </p:spPr>
        <p:txBody>
          <a:bodyPr wrap="square">
            <a:spAutoFit/>
          </a:bodyPr>
          <a:lstStyle/>
          <a:p>
            <a:pPr eaLnBrk="0" fontAlgn="base" hangingPunct="0">
              <a:spcBef>
                <a:spcPct val="0"/>
              </a:spcBef>
              <a:spcAft>
                <a:spcPct val="0"/>
              </a:spcAft>
            </a:pPr>
            <a:r>
              <a:rPr lang="it-IT" sz="1200" b="1" dirty="0" smtClean="0">
                <a:solidFill>
                  <a:srgbClr val="000000"/>
                </a:solidFill>
                <a:latin typeface="Times New Roman" pitchFamily="18" charset="0"/>
                <a:ea typeface="Times New Roman" pitchFamily="18" charset="0"/>
                <a:cs typeface="Times New Roman" pitchFamily="18" charset="0"/>
              </a:rPr>
              <a:t>Lavora </a:t>
            </a:r>
            <a:r>
              <a:rPr lang="it-IT" sz="1200" b="1" dirty="0">
                <a:solidFill>
                  <a:srgbClr val="000000"/>
                </a:solidFill>
                <a:latin typeface="Times New Roman" pitchFamily="18" charset="0"/>
                <a:ea typeface="Times New Roman" pitchFamily="18" charset="0"/>
                <a:cs typeface="Times New Roman" pitchFamily="18" charset="0"/>
              </a:rPr>
              <a:t>con il cuore e ama il confronto. E' </a:t>
            </a:r>
            <a:r>
              <a:rPr lang="it-IT" sz="1200" b="1" dirty="0" err="1">
                <a:solidFill>
                  <a:srgbClr val="000000"/>
                </a:solidFill>
                <a:latin typeface="Times New Roman" pitchFamily="18" charset="0"/>
                <a:ea typeface="Times New Roman" pitchFamily="18" charset="0"/>
                <a:cs typeface="Times New Roman" pitchFamily="18" charset="0"/>
              </a:rPr>
              <a:t>mental</a:t>
            </a:r>
            <a:r>
              <a:rPr lang="it-IT" sz="1200" b="1" dirty="0">
                <a:solidFill>
                  <a:srgbClr val="000000"/>
                </a:solidFill>
                <a:latin typeface="Times New Roman" pitchFamily="18" charset="0"/>
                <a:ea typeface="Times New Roman" pitchFamily="18" charset="0"/>
                <a:cs typeface="Times New Roman" pitchFamily="18" charset="0"/>
              </a:rPr>
              <a:t> trainer di imprenditori, atleti, artisti. E' coach motivazionale di gruppi di lavoro e di squadre di calcio. </a:t>
            </a:r>
            <a:endParaRPr lang="it-IT" sz="1200" b="1" dirty="0" smtClean="0">
              <a:solidFill>
                <a:srgbClr val="00000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it-IT" sz="1200" b="1" dirty="0" smtClean="0">
                <a:solidFill>
                  <a:srgbClr val="000000"/>
                </a:solidFill>
                <a:latin typeface="Times New Roman" pitchFamily="18" charset="0"/>
                <a:ea typeface="Times New Roman" pitchFamily="18" charset="0"/>
                <a:cs typeface="Times New Roman" pitchFamily="18" charset="0"/>
              </a:rPr>
              <a:t>Dopo </a:t>
            </a:r>
            <a:r>
              <a:rPr lang="it-IT" sz="1200" b="1" dirty="0">
                <a:solidFill>
                  <a:srgbClr val="000000"/>
                </a:solidFill>
                <a:latin typeface="Times New Roman" pitchFamily="18" charset="0"/>
                <a:ea typeface="Times New Roman" pitchFamily="18" charset="0"/>
                <a:cs typeface="Times New Roman" pitchFamily="18" charset="0"/>
              </a:rPr>
              <a:t>anni di ricerche e studi fatti nel settore della comunicazione umana ha ideato un nuovo metodo di formazione dal nome "REACTION". </a:t>
            </a: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Tale metodo integra in maniera innovativa varie correnti teoriche psicologiche (psicanalisi, gestalt, </a:t>
            </a:r>
            <a:r>
              <a:rPr lang="it-IT" sz="1200" b="1" dirty="0" err="1">
                <a:solidFill>
                  <a:srgbClr val="000000"/>
                </a:solidFill>
                <a:latin typeface="Times New Roman" pitchFamily="18" charset="0"/>
                <a:ea typeface="Times New Roman" pitchFamily="18" charset="0"/>
                <a:cs typeface="Times New Roman" pitchFamily="18" charset="0"/>
              </a:rPr>
              <a:t>pnei</a:t>
            </a:r>
            <a:r>
              <a:rPr lang="it-IT" sz="1200" b="1" dirty="0">
                <a:solidFill>
                  <a:srgbClr val="000000"/>
                </a:solidFill>
                <a:latin typeface="Times New Roman" pitchFamily="18" charset="0"/>
                <a:ea typeface="Times New Roman" pitchFamily="18" charset="0"/>
                <a:cs typeface="Times New Roman" pitchFamily="18" charset="0"/>
              </a:rPr>
              <a:t>, sistemico relazionale, strategica, cognitivo-comportamentale, analisi transazionale, P.N.L., bioenergetica e saggistica orientale), dando una veste nuova al concetto di formazione soprattutto dal punto di vista </a:t>
            </a:r>
            <a:r>
              <a:rPr lang="it-IT" sz="1200" b="1" dirty="0" err="1">
                <a:solidFill>
                  <a:srgbClr val="000000"/>
                </a:solidFill>
                <a:latin typeface="Times New Roman" pitchFamily="18" charset="0"/>
                <a:ea typeface="Times New Roman" pitchFamily="18" charset="0"/>
                <a:cs typeface="Times New Roman" pitchFamily="18" charset="0"/>
              </a:rPr>
              <a:t>esperenziale</a:t>
            </a:r>
            <a:r>
              <a:rPr lang="it-IT" sz="1200" b="1" dirty="0">
                <a:solidFill>
                  <a:srgbClr val="000000"/>
                </a:solidFill>
                <a:latin typeface="Times New Roman" pitchFamily="18" charset="0"/>
                <a:ea typeface="Times New Roman" pitchFamily="18" charset="0"/>
                <a:cs typeface="Times New Roman" pitchFamily="18" charset="0"/>
              </a:rPr>
              <a:t>.</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Nel 2000 ha fondato la </a:t>
            </a:r>
            <a:r>
              <a:rPr lang="it-IT" sz="1200" b="1" dirty="0" smtClean="0">
                <a:solidFill>
                  <a:srgbClr val="000000"/>
                </a:solidFill>
                <a:latin typeface="Times New Roman" pitchFamily="18" charset="0"/>
                <a:ea typeface="Times New Roman" pitchFamily="18" charset="0"/>
                <a:cs typeface="Times New Roman" pitchFamily="18" charset="0"/>
              </a:rPr>
              <a:t>Noè Communications</a:t>
            </a:r>
            <a:r>
              <a:rPr lang="it-IT" sz="1200" b="1" dirty="0">
                <a:solidFill>
                  <a:srgbClr val="000000"/>
                </a:solidFill>
                <a:latin typeface="Times New Roman" pitchFamily="18" charset="0"/>
                <a:ea typeface="Times New Roman" pitchFamily="18" charset="0"/>
                <a:cs typeface="Times New Roman" pitchFamily="18" charset="0"/>
              </a:rPr>
              <a:t>, un centro di psicologia e formazione, di cui attualmente è presidente. Dicono di lui: ha passione e talento.</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solidFill>
                  <a:srgbClr val="000000"/>
                </a:solidFill>
                <a:latin typeface="Times New Roman" pitchFamily="18" charset="0"/>
                <a:ea typeface="Times New Roman" pitchFamily="18" charset="0"/>
                <a:cs typeface="Times New Roman" pitchFamily="18" charset="0"/>
              </a:rPr>
              <a:t>Ha pubblicato vari testi sulla crescita personale, quali </a:t>
            </a:r>
            <a:r>
              <a:rPr lang="it-IT" sz="1200" b="1" i="1" dirty="0">
                <a:solidFill>
                  <a:srgbClr val="000000"/>
                </a:solidFill>
                <a:latin typeface="Times New Roman" pitchFamily="18" charset="0"/>
                <a:ea typeface="Times New Roman" pitchFamily="18" charset="0"/>
                <a:cs typeface="Times New Roman" pitchFamily="18" charset="0"/>
              </a:rPr>
              <a:t>Il profumo delle relazioni</a:t>
            </a:r>
            <a:r>
              <a:rPr lang="it-IT" sz="1200" b="1" dirty="0">
                <a:solidFill>
                  <a:srgbClr val="000000"/>
                </a:solidFill>
                <a:latin typeface="Times New Roman" pitchFamily="18" charset="0"/>
                <a:ea typeface="Times New Roman" pitchFamily="18" charset="0"/>
                <a:cs typeface="Times New Roman" pitchFamily="18" charset="0"/>
              </a:rPr>
              <a:t>, </a:t>
            </a:r>
            <a:r>
              <a:rPr lang="it-IT" sz="1200" b="1" i="1" dirty="0">
                <a:solidFill>
                  <a:srgbClr val="000000"/>
                </a:solidFill>
                <a:latin typeface="Times New Roman" pitchFamily="18" charset="0"/>
                <a:ea typeface="Times New Roman" pitchFamily="18" charset="0"/>
                <a:cs typeface="Times New Roman" pitchFamily="18" charset="0"/>
              </a:rPr>
              <a:t>Lo sviluppo del linguaggio e della comunicazione, La</a:t>
            </a:r>
            <a:r>
              <a:rPr lang="it-IT" sz="1200" b="1" dirty="0">
                <a:solidFill>
                  <a:srgbClr val="000000"/>
                </a:solidFill>
                <a:latin typeface="Times New Roman" pitchFamily="18" charset="0"/>
                <a:ea typeface="Times New Roman" pitchFamily="18" charset="0"/>
                <a:cs typeface="Times New Roman" pitchFamily="18" charset="0"/>
              </a:rPr>
              <a:t> </a:t>
            </a:r>
            <a:r>
              <a:rPr lang="it-IT" sz="1200" b="1" i="1" dirty="0">
                <a:solidFill>
                  <a:srgbClr val="000000"/>
                </a:solidFill>
                <a:latin typeface="Times New Roman" pitchFamily="18" charset="0"/>
                <a:ea typeface="Times New Roman" pitchFamily="18" charset="0"/>
                <a:cs typeface="Times New Roman" pitchFamily="18" charset="0"/>
              </a:rPr>
              <a:t>motivazione, La comunicazione pubblicitaria </a:t>
            </a:r>
            <a:r>
              <a:rPr lang="it-IT" sz="1200" b="1" dirty="0">
                <a:solidFill>
                  <a:srgbClr val="000000"/>
                </a:solidFill>
                <a:latin typeface="Times New Roman" pitchFamily="18" charset="0"/>
                <a:ea typeface="Times New Roman" pitchFamily="18" charset="0"/>
                <a:cs typeface="Times New Roman" pitchFamily="18" charset="0"/>
              </a:rPr>
              <a:t>e</a:t>
            </a:r>
            <a:r>
              <a:rPr lang="it-IT" sz="1200" b="1" i="1" dirty="0">
                <a:solidFill>
                  <a:srgbClr val="000000"/>
                </a:solidFill>
                <a:latin typeface="Times New Roman" pitchFamily="18" charset="0"/>
                <a:ea typeface="Times New Roman" pitchFamily="18" charset="0"/>
                <a:cs typeface="Times New Roman" pitchFamily="18" charset="0"/>
              </a:rPr>
              <a:t> Paura, ansia, depressione.</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latin typeface="Times New Roman" pitchFamily="18" charset="0"/>
                <a:ea typeface="Times New Roman" pitchFamily="18" charset="0"/>
                <a:cs typeface="Times New Roman" pitchFamily="18" charset="0"/>
              </a:rPr>
              <a:t>Il Dr Noè, nella sua relazione ha passato in rassegna, definendoli e collocandoli nel nostro tempo, tutti quei i valori umani (amicizia, comunicazione, entusiasmo, passione, gioia, amore, motivazione, determinazione e appartenenza) che, oltre a rappresentare i </a:t>
            </a:r>
            <a:r>
              <a:rPr lang="it-IT" sz="1200" b="1" dirty="0" err="1">
                <a:latin typeface="Times New Roman" pitchFamily="18" charset="0"/>
                <a:ea typeface="Times New Roman" pitchFamily="18" charset="0"/>
                <a:cs typeface="Times New Roman" pitchFamily="18" charset="0"/>
              </a:rPr>
              <a:t>piu</a:t>
            </a:r>
            <a:r>
              <a:rPr lang="it-IT" sz="1200" b="1" dirty="0">
                <a:latin typeface="Times New Roman" pitchFamily="18" charset="0"/>
                <a:ea typeface="Times New Roman" pitchFamily="18" charset="0"/>
                <a:cs typeface="Times New Roman" pitchFamily="18" charset="0"/>
              </a:rPr>
              <a:t> nobili valori umani, dovrebbero costituire le regole d’oro di ogni </a:t>
            </a:r>
            <a:r>
              <a:rPr lang="it-IT" sz="1200" b="1" dirty="0" err="1">
                <a:latin typeface="Times New Roman" pitchFamily="18" charset="0"/>
                <a:ea typeface="Times New Roman" pitchFamily="18" charset="0"/>
                <a:cs typeface="Times New Roman" pitchFamily="18" charset="0"/>
              </a:rPr>
              <a:t>clubservice</a:t>
            </a:r>
            <a:r>
              <a:rPr lang="it-IT" sz="1200" b="1" dirty="0">
                <a:latin typeface="Times New Roman" pitchFamily="18" charset="0"/>
                <a:ea typeface="Times New Roman" pitchFamily="18" charset="0"/>
                <a:cs typeface="Times New Roman" pitchFamily="18" charset="0"/>
              </a:rPr>
              <a:t>.</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latin typeface="Times New Roman" pitchFamily="18" charset="0"/>
                <a:ea typeface="Times New Roman" pitchFamily="18" charset="0"/>
                <a:cs typeface="Times New Roman" pitchFamily="18" charset="0"/>
              </a:rPr>
              <a:t>Ha definito l’amicizia un sentimento molto profondo. Nella vita avere delle persone accanto come amici è la cosa </a:t>
            </a:r>
            <a:r>
              <a:rPr lang="it-IT" sz="1200" b="1" dirty="0" err="1">
                <a:latin typeface="Times New Roman" pitchFamily="18" charset="0"/>
                <a:ea typeface="Times New Roman" pitchFamily="18" charset="0"/>
                <a:cs typeface="Times New Roman" pitchFamily="18" charset="0"/>
              </a:rPr>
              <a:t>piu</a:t>
            </a:r>
            <a:r>
              <a:rPr lang="it-IT" sz="1200" b="1" dirty="0">
                <a:latin typeface="Times New Roman" pitchFamily="18" charset="0"/>
                <a:ea typeface="Times New Roman" pitchFamily="18" charset="0"/>
                <a:cs typeface="Times New Roman" pitchFamily="18" charset="0"/>
              </a:rPr>
              <a:t> bella, perché un vero amico ti aiuta a diventare il meglio di te.</a:t>
            </a:r>
            <a:endParaRPr lang="it-IT" sz="1200" b="1" dirty="0">
              <a:latin typeface="Times New Roman" pitchFamily="18" charset="0"/>
              <a:cs typeface="Times New Roman" pitchFamily="18" charset="0"/>
            </a:endParaRPr>
          </a:p>
          <a:p>
            <a:pPr lvl="0" eaLnBrk="0" fontAlgn="base" hangingPunct="0">
              <a:spcBef>
                <a:spcPct val="0"/>
              </a:spcBef>
              <a:spcAft>
                <a:spcPct val="0"/>
              </a:spcAft>
            </a:pPr>
            <a:r>
              <a:rPr lang="it-IT" sz="1200" b="1" dirty="0">
                <a:latin typeface="Times New Roman" pitchFamily="18" charset="0"/>
                <a:ea typeface="Times New Roman" pitchFamily="18" charset="0"/>
                <a:cs typeface="Times New Roman" pitchFamily="18" charset="0"/>
              </a:rPr>
              <a:t>I veri amici amano condividere i momenti preziosi che la vita riserva loro, come le piccole cose dell’esistenza per cui vale la pena di vivere ogni giorno.</a:t>
            </a:r>
            <a:endParaRPr lang="it-IT" sz="1200" b="1" dirty="0">
              <a:latin typeface="Times New Roman" pitchFamily="18" charset="0"/>
              <a:cs typeface="Times New Roman" pitchFamily="18" charset="0"/>
            </a:endParaRPr>
          </a:p>
          <a:p>
            <a:pPr lvl="0" eaLnBrk="0" fontAlgn="base" hangingPunct="0">
              <a:spcBef>
                <a:spcPct val="0"/>
              </a:spcBef>
              <a:spcAft>
                <a:spcPct val="0"/>
              </a:spcAft>
            </a:pPr>
            <a:endParaRPr lang="it-IT" sz="1200" b="1" dirty="0">
              <a:latin typeface="Times New Roman" pitchFamily="18" charset="0"/>
              <a:cs typeface="Times New Roman" pitchFamily="18" charset="0"/>
            </a:endParaRPr>
          </a:p>
        </p:txBody>
      </p:sp>
      <p:pic>
        <p:nvPicPr>
          <p:cNvPr id="12" name="Picture 2" descr="C:\Users\Alfio Cavallaro\Desktop\ATTIVITA' KIWANIANE\Attività svolte\Caminetto Noè 28 aprile\Foto\IMG_50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3613" y="7352333"/>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lfio Cavallaro\Desktop\ATTIVITA' KIWANIANE\Attività svolte\Caminetto Noè 28 aprile\Foto\IMG_50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613" y="4483838"/>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24064" y="0"/>
            <a:ext cx="342143" cy="10801350"/>
          </a:xfrm>
          <a:prstGeom prst="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itardo 6"/>
          <p:cNvSpPr/>
          <p:nvPr/>
        </p:nvSpPr>
        <p:spPr>
          <a:xfrm>
            <a:off x="346650" y="10138049"/>
            <a:ext cx="1670342" cy="612648"/>
          </a:xfrm>
          <a:prstGeom prst="flowChartDelay">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32</a:t>
            </a:r>
            <a:endParaRPr lang="it-IT" sz="3200" b="1" dirty="0">
              <a:solidFill>
                <a:srgbClr val="000000"/>
              </a:solidFill>
            </a:endParaRP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1146850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618804" y="1540875"/>
            <a:ext cx="2880320" cy="74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comunicazione, ha detto, è la nostra vita, è lo strumento per far vivere le nostre idee e trasformare non solo la nostra vita, ma anche quelle degli altri e magari il mondo. A scuola non ce l’hanno insegnata e vale la pena decidere di dedicarci tempo ed energie per studiarla, conoscerla e utilizzarla efficacemente.</a:t>
            </a:r>
            <a:endParaRPr kumimoji="0" lang="it-IT"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Nella nostra vita non può mancare l’entusiasmo. In psicologia si definisce “personalità entusiastica” quella di chi è particolarmente eccitabile, avventuroso e voglioso di vita. </a:t>
            </a:r>
            <a:endParaRPr kumimoji="0" lang="it-IT"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Bisogna essere motivati e determinati. La più grande prova di coraggio è sopportare la sconfitta senza perdere il cuore. Quando cadi importante è trovare la forza di rialzarti.</a:t>
            </a:r>
            <a:endParaRPr kumimoji="0" lang="it-IT"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Tutti sentiamo il bisogno di appartenenza, desiderio di far parte di un’estesa unità sociale (famiglia, gruppo amicale…) per fini chiari e nobili.</a:t>
            </a:r>
            <a:endParaRPr kumimoji="0" lang="it-IT"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Ha richiamato il vero spirito </a:t>
            </a:r>
            <a:r>
              <a:rPr kumimoji="0" lang="it-IT" sz="12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kiwaniano</a:t>
            </a: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parlando della gioia. Mi domando: </a:t>
            </a:r>
            <a:r>
              <a:rPr kumimoji="0" lang="it-IT" sz="12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qual’è</a:t>
            </a: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stata la gioia più bella che io ho provato nella mia vita? E credo che la risposta sia: quando sono riuscito a fare felice qualcuno. Dona gioia a una persona e la ritroverai moltiplicata sul volto tuo.</a:t>
            </a:r>
            <a:endParaRPr kumimoji="0" lang="it-IT"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Il presidente del Club, Alfio Cavallaro, nelle sue conclusioni oltre a congratularsi con il relatore ha detto che il rispetto di tutte queste regole consente al </a:t>
            </a:r>
            <a:r>
              <a:rPr kumimoji="0" lang="it-IT" sz="12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Kiwanis</a:t>
            </a: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Club Zafferana Etnea di vantare i suoi 23 anni di vita. Continuare a osservarle potrà garantirci un futuro longevo. </a:t>
            </a:r>
            <a:endParaRPr kumimoji="0" lang="it-IT"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Tra gli ospiti della serata vi erano alcuni soci </a:t>
            </a:r>
            <a:r>
              <a:rPr kumimoji="0" lang="it-IT" sz="12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kiwaniani</a:t>
            </a: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del Club </a:t>
            </a:r>
            <a:r>
              <a:rPr kumimoji="0" lang="it-IT" sz="12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Arau</a:t>
            </a:r>
            <a:r>
              <a:rPr kumimoji="0" lang="it-IT"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Svizzera.</a:t>
            </a:r>
            <a:endParaRPr kumimoji="0" lang="it-IT" sz="12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Picture 4" descr="C:\Users\Alfio Cavallaro\Desktop\ATTIVITA' KIWANIANE\Attività svolte\Caminetto Noè 28 aprile\Foto\IMG_12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5084" y="607179"/>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lfio Cavallaro\Desktop\ATTIVITA' KIWANIANE\Attività svolte\Caminetto Noè 28 aprile\Foto\IMG_1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7203" y="4157090"/>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lfio Cavallaro\Desktop\ATTIVITA' KIWANIANE\Attività svolte\Caminetto Noè 28 aprile\Foto\IMG_12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3199" y="7492357"/>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24064" y="0"/>
            <a:ext cx="342143" cy="10801350"/>
          </a:xfrm>
          <a:prstGeom prst="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itardo 8"/>
          <p:cNvSpPr/>
          <p:nvPr/>
        </p:nvSpPr>
        <p:spPr>
          <a:xfrm>
            <a:off x="346650" y="10138049"/>
            <a:ext cx="1670342" cy="612648"/>
          </a:xfrm>
          <a:prstGeom prst="flowChartDelay">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33</a:t>
            </a:r>
            <a:endParaRPr lang="it-IT" sz="3200" b="1" dirty="0">
              <a:solidFill>
                <a:srgbClr val="000000"/>
              </a:solidFill>
            </a:endParaRPr>
          </a:p>
        </p:txBody>
      </p:sp>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2147461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50000"/>
          </a:schemeClr>
        </a:solidFill>
        <a:effectLst/>
      </p:bgPr>
    </p:bg>
    <p:spTree>
      <p:nvGrpSpPr>
        <p:cNvPr id="1" name=""/>
        <p:cNvGrpSpPr/>
        <p:nvPr/>
      </p:nvGrpSpPr>
      <p:grpSpPr>
        <a:xfrm>
          <a:off x="0" y="0"/>
          <a:ext cx="0" cy="0"/>
          <a:chOff x="0" y="0"/>
          <a:chExt cx="0" cy="0"/>
        </a:xfrm>
      </p:grpSpPr>
      <p:sp>
        <p:nvSpPr>
          <p:cNvPr id="11" name="Rettangolo 10"/>
          <p:cNvSpPr/>
          <p:nvPr/>
        </p:nvSpPr>
        <p:spPr>
          <a:xfrm>
            <a:off x="9791" y="1910"/>
            <a:ext cx="7561263" cy="1271995"/>
          </a:xfrm>
          <a:prstGeom prst="rect">
            <a:avLst/>
          </a:prstGeom>
          <a:solidFill>
            <a:schemeClr val="accent6">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1884" y="1432558"/>
            <a:ext cx="2651152" cy="40094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108202" y="215374"/>
            <a:ext cx="5322974" cy="923330"/>
          </a:xfrm>
          <a:prstGeom prst="rect">
            <a:avLst/>
          </a:prstGeom>
          <a:noFill/>
          <a:ln>
            <a:solidFill>
              <a:schemeClr val="tx1"/>
            </a:solidFill>
          </a:ln>
        </p:spPr>
        <p:txBody>
          <a:bodyPr wrap="square" rtlCol="0">
            <a:spAutoFit/>
          </a:bodyPr>
          <a:lstStyle/>
          <a:p>
            <a:pPr algn="ctr"/>
            <a:r>
              <a:rPr lang="it-IT" b="1" dirty="0" smtClean="0"/>
              <a:t>PRESENTAZIONE DEL LIBRO</a:t>
            </a:r>
          </a:p>
          <a:p>
            <a:pPr algn="ctr"/>
            <a:r>
              <a:rPr lang="it-IT" b="1" dirty="0" smtClean="0"/>
              <a:t> </a:t>
            </a:r>
            <a:r>
              <a:rPr lang="it-IT" b="1" dirty="0"/>
              <a:t>“</a:t>
            </a:r>
            <a:r>
              <a:rPr lang="it-IT" b="1" dirty="0" err="1"/>
              <a:t>Species</a:t>
            </a:r>
            <a:r>
              <a:rPr lang="it-IT" b="1" dirty="0"/>
              <a:t>. Bestiario del terzo millennio</a:t>
            </a:r>
            <a:r>
              <a:rPr lang="it-IT" b="1" dirty="0" smtClean="0"/>
              <a:t>”</a:t>
            </a:r>
          </a:p>
          <a:p>
            <a:pPr algn="ctr"/>
            <a:r>
              <a:rPr lang="it-IT" b="1" dirty="0" smtClean="0"/>
              <a:t>di </a:t>
            </a:r>
            <a:r>
              <a:rPr lang="it-IT" b="1" dirty="0"/>
              <a:t>Gabriella Vergari</a:t>
            </a:r>
            <a:endParaRPr lang="it-IT" dirty="0"/>
          </a:p>
        </p:txBody>
      </p:sp>
      <p:sp>
        <p:nvSpPr>
          <p:cNvPr id="3" name="Rettangolo 2"/>
          <p:cNvSpPr/>
          <p:nvPr/>
        </p:nvSpPr>
        <p:spPr>
          <a:xfrm>
            <a:off x="373883" y="1500935"/>
            <a:ext cx="3240360" cy="3785652"/>
          </a:xfrm>
          <a:prstGeom prst="rect">
            <a:avLst/>
          </a:prstGeom>
        </p:spPr>
        <p:txBody>
          <a:bodyPr wrap="square">
            <a:spAutoFit/>
          </a:bodyPr>
          <a:lstStyle/>
          <a:p>
            <a:r>
              <a:rPr lang="it-IT" sz="1200" b="1" dirty="0">
                <a:latin typeface="Times New Roman" pitchFamily="18" charset="0"/>
                <a:cs typeface="Times New Roman" pitchFamily="18" charset="0"/>
              </a:rPr>
              <a:t>Il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Club di Zafferana Etnea, presieduto dal dott. Alfio Cavallaro, il 18 </a:t>
            </a:r>
            <a:r>
              <a:rPr lang="it-IT" sz="1200" b="1" dirty="0" smtClean="0">
                <a:latin typeface="Times New Roman" pitchFamily="18" charset="0"/>
                <a:cs typeface="Times New Roman" pitchFamily="18" charset="0"/>
              </a:rPr>
              <a:t>Maggio </a:t>
            </a:r>
            <a:r>
              <a:rPr lang="it-IT" sz="1200" b="1" dirty="0">
                <a:latin typeface="Times New Roman" pitchFamily="18" charset="0"/>
                <a:cs typeface="Times New Roman" pitchFamily="18" charset="0"/>
              </a:rPr>
              <a:t>2012 ha presentato con successo, nella </a:t>
            </a:r>
            <a:r>
              <a:rPr lang="it-IT" sz="1200" b="1" dirty="0" smtClean="0">
                <a:latin typeface="Times New Roman" pitchFamily="18" charset="0"/>
                <a:cs typeface="Times New Roman" pitchFamily="18" charset="0"/>
              </a:rPr>
              <a:t>Sala Consiliare </a:t>
            </a:r>
            <a:r>
              <a:rPr lang="it-IT" sz="1200" b="1" dirty="0">
                <a:latin typeface="Times New Roman" pitchFamily="18" charset="0"/>
                <a:cs typeface="Times New Roman" pitchFamily="18" charset="0"/>
              </a:rPr>
              <a:t>di </a:t>
            </a:r>
            <a:r>
              <a:rPr lang="it-IT" sz="1200" b="1" dirty="0" smtClean="0">
                <a:latin typeface="Times New Roman" pitchFamily="18" charset="0"/>
                <a:cs typeface="Times New Roman" pitchFamily="18" charset="0"/>
              </a:rPr>
              <a:t>Zafferana, </a:t>
            </a:r>
            <a:r>
              <a:rPr lang="it-IT" sz="1200" b="1" dirty="0">
                <a:latin typeface="Times New Roman" pitchFamily="18" charset="0"/>
                <a:cs typeface="Times New Roman" pitchFamily="18" charset="0"/>
              </a:rPr>
              <a:t>il libro “</a:t>
            </a:r>
            <a:r>
              <a:rPr lang="it-IT" sz="1200" b="1" dirty="0" err="1">
                <a:latin typeface="Times New Roman" pitchFamily="18" charset="0"/>
                <a:cs typeface="Times New Roman" pitchFamily="18" charset="0"/>
              </a:rPr>
              <a:t>Species</a:t>
            </a:r>
            <a:r>
              <a:rPr lang="it-IT" sz="1200" b="1" dirty="0">
                <a:latin typeface="Times New Roman" pitchFamily="18" charset="0"/>
                <a:cs typeface="Times New Roman" pitchFamily="18" charset="0"/>
              </a:rPr>
              <a:t>. Bestiario del terzo millennio” di Gabriella Vergari (Boemi Editore 2012). Dottore di Ricerca in Filologia Greco-Latina, Gabriella Vergari è nata e vive a Catania, dove insegna latino e greco in un liceo cittadino. Oltre che di una pregevole produzione scientifica e di articoli ed interventi apparsi su pubblicazioni culturali o di settore, è autrice di racconti e testi di narrativa che le hanno permesso di ottenere anche numerosi premi e riconoscimenti. Per il teatro ha partecipato, insieme ad autori come Andrea Camilleri e Giuseppe </a:t>
            </a:r>
            <a:r>
              <a:rPr lang="it-IT" sz="1200" b="1" dirty="0" err="1">
                <a:latin typeface="Times New Roman" pitchFamily="18" charset="0"/>
                <a:cs typeface="Times New Roman" pitchFamily="18" charset="0"/>
              </a:rPr>
              <a:t>Bonaviri</a:t>
            </a:r>
            <a:r>
              <a:rPr lang="it-IT" sz="1200" b="1" dirty="0">
                <a:latin typeface="Times New Roman" pitchFamily="18" charset="0"/>
                <a:cs typeface="Times New Roman" pitchFamily="18" charset="0"/>
              </a:rPr>
              <a:t>, alla stesura di “</a:t>
            </a:r>
            <a:r>
              <a:rPr lang="it-IT" sz="1200" b="1" dirty="0" err="1">
                <a:latin typeface="Times New Roman" pitchFamily="18" charset="0"/>
                <a:cs typeface="Times New Roman" pitchFamily="18" charset="0"/>
              </a:rPr>
              <a:t>Scupa</a:t>
            </a:r>
            <a:r>
              <a:rPr lang="it-IT" sz="1200" b="1" dirty="0">
                <a:latin typeface="Times New Roman" pitchFamily="18" charset="0"/>
                <a:cs typeface="Times New Roman" pitchFamily="18" charset="0"/>
              </a:rPr>
              <a:t>!”, spettacolo andato in scena per la rassegna </a:t>
            </a:r>
            <a:r>
              <a:rPr lang="it-IT" sz="1200" b="1" dirty="0" err="1">
                <a:latin typeface="Times New Roman" pitchFamily="18" charset="0"/>
                <a:cs typeface="Times New Roman" pitchFamily="18" charset="0"/>
              </a:rPr>
              <a:t>Etnafest</a:t>
            </a:r>
            <a:r>
              <a:rPr lang="it-IT" sz="1200" b="1" dirty="0">
                <a:latin typeface="Times New Roman" pitchFamily="18" charset="0"/>
                <a:cs typeface="Times New Roman" pitchFamily="18" charset="0"/>
              </a:rPr>
              <a:t> 2008 e, l’anno successivo, per la rassegna estiva del Teatro Stabile di Catania. </a:t>
            </a:r>
          </a:p>
        </p:txBody>
      </p:sp>
      <p:sp>
        <p:nvSpPr>
          <p:cNvPr id="6" name="Rettangolo 5"/>
          <p:cNvSpPr/>
          <p:nvPr/>
        </p:nvSpPr>
        <p:spPr>
          <a:xfrm>
            <a:off x="3793753" y="8497019"/>
            <a:ext cx="3509170" cy="1569660"/>
          </a:xfrm>
          <a:prstGeom prst="rect">
            <a:avLst/>
          </a:prstGeom>
        </p:spPr>
        <p:txBody>
          <a:bodyPr wrap="square">
            <a:spAutoFit/>
          </a:bodyPr>
          <a:lstStyle/>
          <a:p>
            <a:pPr lvl="0"/>
            <a:r>
              <a:rPr lang="it-IT" sz="1200" b="1" dirty="0">
                <a:solidFill>
                  <a:prstClr val="black"/>
                </a:solidFill>
                <a:latin typeface="Times New Roman" pitchFamily="18" charset="0"/>
                <a:cs typeface="Times New Roman" pitchFamily="18" charset="0"/>
              </a:rPr>
              <a:t>“Questo libro – ha esordito la moderatrice, giornalista Grazia Calanna Direttore Responsabile del periodico culturale </a:t>
            </a:r>
            <a:r>
              <a:rPr lang="it-IT" sz="1200" b="1" dirty="0" err="1">
                <a:solidFill>
                  <a:prstClr val="black"/>
                </a:solidFill>
                <a:latin typeface="Times New Roman" pitchFamily="18" charset="0"/>
                <a:cs typeface="Times New Roman" pitchFamily="18" charset="0"/>
              </a:rPr>
              <a:t>l’EstroVerso</a:t>
            </a:r>
            <a:r>
              <a:rPr lang="it-IT" sz="1200" b="1" dirty="0">
                <a:solidFill>
                  <a:prstClr val="black"/>
                </a:solidFill>
                <a:latin typeface="Times New Roman" pitchFamily="18" charset="0"/>
                <a:cs typeface="Times New Roman" pitchFamily="18" charset="0"/>
              </a:rPr>
              <a:t> -, è un susseguirsi di monologhi di quindici animali che diventa un vero e proprio caleidoscopio per riflettere sul nostro tempo. Un’inedita chiave di lettura per affrontare, tra gli altri, il tema del potere, della diversità e delle minoranze”. </a:t>
            </a:r>
            <a:endParaRPr lang="it-IT" sz="1200" dirty="0">
              <a:solidFill>
                <a:prstClr val="black"/>
              </a:solidFill>
            </a:endParaRPr>
          </a:p>
        </p:txBody>
      </p:sp>
      <p:pic>
        <p:nvPicPr>
          <p:cNvPr id="3074" name="Picture 2" descr="C:\Users\Alfio Cavallaro\Desktop\ATTIVITA' KIWANIANE\Attività svolte\Bestiario Vergari 18 maggio\Foto piccole\IMG_1287picco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60" y="5640762"/>
            <a:ext cx="3454896" cy="25911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C:\Users\Alfio Cavallaro\Desktop\ATTIVITA' KIWANIANE\Attività svolte\Bestiario Vergari 18 maggio\Foto piccole\IMG_1303picco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46" y="5457874"/>
            <a:ext cx="2787572" cy="20906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Users\Alfio Cavallaro\Desktop\ATTIVITA' KIWANIANE\Attività svolte\Bestiario Vergari 18 maggio\Foto piccole\IMG_1322piccol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5" y="7822863"/>
            <a:ext cx="2809213" cy="21069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itardo 8"/>
          <p:cNvSpPr/>
          <p:nvPr/>
        </p:nvSpPr>
        <p:spPr>
          <a:xfrm>
            <a:off x="-202" y="10138049"/>
            <a:ext cx="1670342" cy="612648"/>
          </a:xfrm>
          <a:prstGeom prst="flowChartDelay">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34</a:t>
            </a:r>
            <a:endParaRPr lang="it-IT" sz="3200" b="1" dirty="0">
              <a:solidFill>
                <a:srgbClr val="000000"/>
              </a:solidFill>
            </a:endParaRPr>
          </a:p>
        </p:txBody>
      </p:sp>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spTree>
    <p:extLst>
      <p:ext uri="{BB962C8B-B14F-4D97-AF65-F5344CB8AC3E}">
        <p14:creationId xmlns:p14="http://schemas.microsoft.com/office/powerpoint/2010/main" val="943940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60000"/>
          </a:schemeClr>
        </a:solidFill>
        <a:effectLst/>
      </p:bgPr>
    </p:bg>
    <p:spTree>
      <p:nvGrpSpPr>
        <p:cNvPr id="1" name=""/>
        <p:cNvGrpSpPr/>
        <p:nvPr/>
      </p:nvGrpSpPr>
      <p:grpSpPr>
        <a:xfrm>
          <a:off x="0" y="0"/>
          <a:ext cx="0" cy="0"/>
          <a:chOff x="0" y="0"/>
          <a:chExt cx="0" cy="0"/>
        </a:xfrm>
      </p:grpSpPr>
      <p:sp>
        <p:nvSpPr>
          <p:cNvPr id="2" name="Rettangolo 1"/>
          <p:cNvSpPr/>
          <p:nvPr/>
        </p:nvSpPr>
        <p:spPr>
          <a:xfrm>
            <a:off x="343100" y="342879"/>
            <a:ext cx="3448965" cy="3046988"/>
          </a:xfrm>
          <a:prstGeom prst="rect">
            <a:avLst/>
          </a:prstGeom>
        </p:spPr>
        <p:txBody>
          <a:bodyPr wrap="square">
            <a:spAutoFit/>
          </a:bodyPr>
          <a:lstStyle/>
          <a:p>
            <a:r>
              <a:rPr lang="it-IT" sz="1200" b="1" dirty="0">
                <a:latin typeface="Times New Roman" pitchFamily="18" charset="0"/>
                <a:cs typeface="Times New Roman" pitchFamily="18" charset="0"/>
              </a:rPr>
              <a:t>Dopo l’introduzione del dott. Alfio Cavallaro, Presidente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Zafferana Etnea, e il saluto di Salvo Chianello, Luogotenente Governatore eletto della Divisione Sicilia 2, ha preso la parola il prof. Girolamo Barletta, già Preside del Liceo Classico di Giarre, che in qualità di relatore ha scandagliato il libro della </a:t>
            </a:r>
            <a:r>
              <a:rPr lang="it-IT" sz="1200" b="1" dirty="0" err="1">
                <a:latin typeface="Times New Roman" pitchFamily="18" charset="0"/>
                <a:cs typeface="Times New Roman" pitchFamily="18" charset="0"/>
              </a:rPr>
              <a:t>Vegari</a:t>
            </a:r>
            <a:r>
              <a:rPr lang="it-IT" sz="1200" b="1" dirty="0">
                <a:latin typeface="Times New Roman" pitchFamily="18" charset="0"/>
                <a:cs typeface="Times New Roman" pitchFamily="18" charset="0"/>
              </a:rPr>
              <a:t> sottolineandone la ricercatezza e la profondità dei messaggi trasmessi. L’attore Gianluca Barbagallo ha gradevolmente letto tre brani del libro (Saudade, Prospettive e Possibili) al termine della quali la giornalista Grazia Calanna ha intervistato pubblicamente l’autrice sui temi della fede, del dubbio, della consapevolezza, dell’amicizia e dell’onestà. “La celebrazione della parola è la creazione del mondo. </a:t>
            </a:r>
          </a:p>
        </p:txBody>
      </p:sp>
      <p:sp>
        <p:nvSpPr>
          <p:cNvPr id="4" name="Rettangolo 3"/>
          <p:cNvSpPr/>
          <p:nvPr/>
        </p:nvSpPr>
        <p:spPr>
          <a:xfrm>
            <a:off x="370535" y="5654021"/>
            <a:ext cx="3410096" cy="4339650"/>
          </a:xfrm>
          <a:prstGeom prst="rect">
            <a:avLst/>
          </a:prstGeom>
        </p:spPr>
        <p:txBody>
          <a:bodyPr wrap="square">
            <a:spAutoFit/>
          </a:bodyPr>
          <a:lstStyle/>
          <a:p>
            <a:r>
              <a:rPr lang="it-IT" sz="1200" b="1" dirty="0">
                <a:latin typeface="Times New Roman" pitchFamily="18" charset="0"/>
                <a:cs typeface="Times New Roman" pitchFamily="18" charset="0"/>
              </a:rPr>
              <a:t>La scrittura – ha detto la Vergari -, è bellezza, è testimonianza di verità, apertura al </a:t>
            </a:r>
            <a:r>
              <a:rPr lang="it-IT" sz="1200" b="1" dirty="0" err="1">
                <a:latin typeface="Times New Roman" pitchFamily="18" charset="0"/>
                <a:cs typeface="Times New Roman" pitchFamily="18" charset="0"/>
              </a:rPr>
              <a:t>colloquio”.Significativa</a:t>
            </a:r>
            <a:r>
              <a:rPr lang="it-IT" sz="1200" b="1" dirty="0">
                <a:latin typeface="Times New Roman" pitchFamily="18" charset="0"/>
                <a:cs typeface="Times New Roman" pitchFamily="18" charset="0"/>
              </a:rPr>
              <a:t>, infine, la lettura delle parole del prefatore Francesco Gallo Mazzeo che hanno ulteriormente chiarito le peculiarità del libro: “… seduce molto, il tempo circolare di queste pagine, continuamente arricchite di una certa imprevedibilità, per cui sembra che tutto sia sempre sul punto di farti una rivelazione, ma poi ti rimanda ad un momento successivo, aprendo una metafora dopo l’altra e facendo della premessa una infinita contemplazione dell’enigma, per cui rimane intatta la sensazione di preziosità di questo piccolo scrigno, che si dilata immaterialmente, molto di più della sua consistenza materiale, che finisce appunto per essere accidentale, rispetto al sapore e al sapere che ti lascia, quando sei arrivato all’ultima pagina</a:t>
            </a:r>
            <a:r>
              <a:rPr lang="it-IT" sz="1200" b="1" dirty="0" smtClean="0">
                <a:latin typeface="Times New Roman" pitchFamily="18" charset="0"/>
                <a:cs typeface="Times New Roman" pitchFamily="18" charset="0"/>
              </a:rPr>
              <a:t>”.</a:t>
            </a:r>
          </a:p>
          <a:p>
            <a:r>
              <a:rPr lang="it-IT" sz="1200" b="1" dirty="0" smtClean="0">
                <a:latin typeface="Times New Roman" pitchFamily="18" charset="0"/>
                <a:cs typeface="Times New Roman" pitchFamily="18" charset="0"/>
              </a:rPr>
              <a:t>Questa iniziativa vuole contribuire </a:t>
            </a:r>
            <a:r>
              <a:rPr lang="it-IT" sz="1200" b="1" dirty="0">
                <a:latin typeface="Times New Roman" pitchFamily="18" charset="0"/>
                <a:cs typeface="Times New Roman" pitchFamily="18" charset="0"/>
              </a:rPr>
              <a:t>alla crescita culturale e letteraria della nostra comunità</a:t>
            </a:r>
            <a:r>
              <a:rPr lang="it-IT" sz="1200" b="1" dirty="0" smtClean="0">
                <a:latin typeface="Times New Roman" pitchFamily="18" charset="0"/>
                <a:cs typeface="Times New Roman" pitchFamily="18" charset="0"/>
              </a:rPr>
              <a:t>. Parte del ricavato ottenuto dalla vendita del libro è stato destinato al Progetto ELIMINATE.</a:t>
            </a:r>
            <a:endParaRPr lang="it-IT" sz="1200" b="1" dirty="0">
              <a:latin typeface="Times New Roman" pitchFamily="18" charset="0"/>
              <a:cs typeface="Times New Roman" pitchFamily="18" charset="0"/>
            </a:endParaRPr>
          </a:p>
        </p:txBody>
      </p:sp>
      <p:pic>
        <p:nvPicPr>
          <p:cNvPr id="4098" name="Picture 2" descr="C:\Users\Alfio Cavallaro\Desktop\ATTIVITA' KIWANIANE\Attività svolte\Bestiario Vergari 18 maggio\Foto piccole\IMG_1330picco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956" y="679761"/>
            <a:ext cx="3423046" cy="25672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lfio Cavallaro\Desktop\ATTIVITA' KIWANIANE\Attività svolte\Bestiario Vergari 18 maggio\Foto piccole\IMG_1344picco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444" y="4028229"/>
            <a:ext cx="3423046" cy="25672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lfio Cavallaro\Desktop\ATTIVITA' KIWANIANE\Attività svolte\Bestiario Vergari 18 maggio\Foto piccole\IMG_1363picco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318" y="7297886"/>
            <a:ext cx="3423047" cy="256728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lfio Cavallaro\Desktop\ATTIVITA' KIWANIANE\Attività svolte\Bestiario Vergari 18 maggio\Foto\IMG_130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58"/>
          <a:stretch/>
        </p:blipFill>
        <p:spPr bwMode="auto">
          <a:xfrm>
            <a:off x="398584" y="3389867"/>
            <a:ext cx="3316224" cy="2149973"/>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24064" y="0"/>
            <a:ext cx="342143" cy="10801350"/>
          </a:xfrm>
          <a:prstGeom prst="rect">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itardo 8"/>
          <p:cNvSpPr/>
          <p:nvPr/>
        </p:nvSpPr>
        <p:spPr>
          <a:xfrm>
            <a:off x="346650" y="10138049"/>
            <a:ext cx="1670342" cy="612648"/>
          </a:xfrm>
          <a:prstGeom prst="flowChartDelay">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35</a:t>
            </a:r>
            <a:endParaRPr lang="it-IT" sz="3200" b="1" dirty="0">
              <a:solidFill>
                <a:srgbClr val="000000"/>
              </a:solidFill>
            </a:endParaRPr>
          </a:p>
        </p:txBody>
      </p:sp>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Tree>
    <p:extLst>
      <p:ext uri="{BB962C8B-B14F-4D97-AF65-F5344CB8AC3E}">
        <p14:creationId xmlns:p14="http://schemas.microsoft.com/office/powerpoint/2010/main" val="2846424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FF">
            <a:alpha val="50000"/>
          </a:srgbClr>
        </a:solidFill>
        <a:effectLst/>
      </p:bgPr>
    </p:bg>
    <p:spTree>
      <p:nvGrpSpPr>
        <p:cNvPr id="1" name=""/>
        <p:cNvGrpSpPr/>
        <p:nvPr/>
      </p:nvGrpSpPr>
      <p:grpSpPr>
        <a:xfrm>
          <a:off x="0" y="0"/>
          <a:ext cx="0" cy="0"/>
          <a:chOff x="0" y="0"/>
          <a:chExt cx="0" cy="0"/>
        </a:xfrm>
      </p:grpSpPr>
      <p:sp>
        <p:nvSpPr>
          <p:cNvPr id="3" name="Rettangolo 2"/>
          <p:cNvSpPr/>
          <p:nvPr/>
        </p:nvSpPr>
        <p:spPr>
          <a:xfrm>
            <a:off x="0" y="1429184"/>
            <a:ext cx="7561263" cy="507631"/>
          </a:xfrm>
          <a:prstGeom prst="rect">
            <a:avLst/>
          </a:prstGeom>
          <a:solidFill>
            <a:srgbClr val="FF00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204294" y="1519360"/>
            <a:ext cx="7128792" cy="369332"/>
          </a:xfrm>
          <a:prstGeom prst="rect">
            <a:avLst/>
          </a:prstGeom>
        </p:spPr>
        <p:txBody>
          <a:bodyPr wrap="square">
            <a:spAutoFit/>
          </a:bodyPr>
          <a:lstStyle/>
          <a:p>
            <a:pPr algn="ctr"/>
            <a:r>
              <a:rPr lang="it-IT" b="1" dirty="0">
                <a:latin typeface="Times New Roman" pitchFamily="18" charset="0"/>
                <a:cs typeface="Times New Roman" pitchFamily="18" charset="0"/>
              </a:rPr>
              <a:t>GITA VILLA ROMANA DEL </a:t>
            </a:r>
            <a:r>
              <a:rPr lang="it-IT" b="1" dirty="0" smtClean="0">
                <a:latin typeface="Times New Roman" pitchFamily="18" charset="0"/>
                <a:cs typeface="Times New Roman" pitchFamily="18" charset="0"/>
              </a:rPr>
              <a:t>TELLARO-CATACOMBE-ORTIGIA            </a:t>
            </a:r>
            <a:endParaRPr lang="it-IT" dirty="0">
              <a:latin typeface="Times New Roman" pitchFamily="18" charset="0"/>
              <a:cs typeface="Times New Roman" pitchFamily="18" charset="0"/>
            </a:endParaRPr>
          </a:p>
        </p:txBody>
      </p:sp>
      <p:pic>
        <p:nvPicPr>
          <p:cNvPr id="4098" name="Picture 2" descr="http://www.villaromanadeltellaro.com/2009/TOP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4" y="22308"/>
            <a:ext cx="7552109" cy="140687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3778632" y="2245367"/>
            <a:ext cx="3506328" cy="2677656"/>
          </a:xfrm>
          <a:prstGeom prst="rect">
            <a:avLst/>
          </a:prstGeom>
        </p:spPr>
        <p:txBody>
          <a:bodyPr wrap="square">
            <a:spAutoFit/>
          </a:bodyPr>
          <a:lstStyle/>
          <a:p>
            <a:r>
              <a:rPr lang="it-IT" sz="1200" b="1" dirty="0">
                <a:latin typeface="Times New Roman" pitchFamily="18" charset="0"/>
                <a:cs typeface="Times New Roman" pitchFamily="18" charset="0"/>
              </a:rPr>
              <a:t>Il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Club Zafferana Etnea il </a:t>
            </a:r>
            <a:r>
              <a:rPr lang="it-IT" sz="1200" b="1" dirty="0" smtClean="0">
                <a:latin typeface="Times New Roman" pitchFamily="18" charset="0"/>
                <a:cs typeface="Times New Roman" pitchFamily="18" charset="0"/>
              </a:rPr>
              <a:t>2 Giugno </a:t>
            </a:r>
            <a:r>
              <a:rPr lang="it-IT" sz="1200" b="1" dirty="0">
                <a:latin typeface="Times New Roman" pitchFamily="18" charset="0"/>
                <a:cs typeface="Times New Roman" pitchFamily="18" charset="0"/>
              </a:rPr>
              <a:t>2012 si è recato in gita alla Villa Romana del Tellaro, alle Catacombe di S. Giovanni, alla Cripta di S. Marziano ed </a:t>
            </a:r>
            <a:r>
              <a:rPr lang="it-IT" sz="1200" b="1" dirty="0" err="1">
                <a:latin typeface="Times New Roman" pitchFamily="18" charset="0"/>
                <a:cs typeface="Times New Roman" pitchFamily="18" charset="0"/>
              </a:rPr>
              <a:t>Ortigia</a:t>
            </a:r>
            <a:r>
              <a:rPr lang="it-IT" sz="1200" b="1" dirty="0">
                <a:latin typeface="Times New Roman" pitchFamily="18" charset="0"/>
                <a:cs typeface="Times New Roman" pitchFamily="18" charset="0"/>
              </a:rPr>
              <a:t>. Alla gita hanno partecipato anche numerosi soci del Club Etneo</a:t>
            </a:r>
            <a:r>
              <a:rPr lang="it-IT" sz="1200" b="1" dirty="0" smtClean="0">
                <a:latin typeface="Times New Roman" pitchFamily="18" charset="0"/>
                <a:cs typeface="Times New Roman" pitchFamily="18" charset="0"/>
              </a:rPr>
              <a:t>.</a:t>
            </a:r>
          </a:p>
          <a:p>
            <a:r>
              <a:rPr lang="it-IT" sz="1200" b="1" u="sng" dirty="0">
                <a:latin typeface="Times New Roman" pitchFamily="18" charset="0"/>
                <a:cs typeface="Times New Roman" pitchFamily="18" charset="0"/>
              </a:rPr>
              <a:t>La Villa romana del Tellaro di Noto</a:t>
            </a:r>
            <a:r>
              <a:rPr lang="it-IT" sz="1200" b="1" dirty="0">
                <a:latin typeface="Times New Roman" pitchFamily="18" charset="0"/>
                <a:cs typeface="Times New Roman" pitchFamily="18" charset="0"/>
              </a:rPr>
              <a:t>, è un capolavoro del IV secolo dopo Cristo. Si tratta dei resti di una villa romana del IV secolo dopo Cristo, la dimora di una famiglia di latifondisti, i cui pavimenti erano ricoperti da straordinari mosaici che, per raffinatezza di stile, sono tra i più significativi dell’epoca e possono bene rivaleggiare con quelli, notissimi, di Piazza Armerina, presso Enna.</a:t>
            </a:r>
            <a:endParaRPr lang="it-IT" sz="1200" dirty="0">
              <a:latin typeface="Times New Roman" pitchFamily="18" charset="0"/>
              <a:cs typeface="Times New Roman" pitchFamily="18" charset="0"/>
            </a:endParaRPr>
          </a:p>
        </p:txBody>
      </p:sp>
      <p:sp>
        <p:nvSpPr>
          <p:cNvPr id="6" name="Rettangolo 5"/>
          <p:cNvSpPr/>
          <p:nvPr/>
        </p:nvSpPr>
        <p:spPr>
          <a:xfrm>
            <a:off x="199516" y="5905455"/>
            <a:ext cx="3352608" cy="1200329"/>
          </a:xfrm>
          <a:prstGeom prst="rect">
            <a:avLst/>
          </a:prstGeom>
        </p:spPr>
        <p:txBody>
          <a:bodyPr wrap="square">
            <a:spAutoFit/>
          </a:bodyPr>
          <a:lstStyle/>
          <a:p>
            <a:r>
              <a:rPr lang="it-IT" sz="1200" b="1" dirty="0" smtClean="0">
                <a:latin typeface="Times New Roman" pitchFamily="18" charset="0"/>
                <a:cs typeface="Times New Roman" pitchFamily="18" charset="0"/>
              </a:rPr>
              <a:t>Gli </a:t>
            </a:r>
            <a:r>
              <a:rPr lang="it-IT" sz="1200" b="1" dirty="0">
                <a:latin typeface="Times New Roman" pitchFamily="18" charset="0"/>
                <a:cs typeface="Times New Roman" pitchFamily="18" charset="0"/>
              </a:rPr>
              <a:t>scavi, cominciati tra mille difficoltà </a:t>
            </a:r>
            <a:r>
              <a:rPr lang="it-IT" sz="1200" b="1" dirty="0" err="1">
                <a:latin typeface="Times New Roman" pitchFamily="18" charset="0"/>
                <a:cs typeface="Times New Roman" pitchFamily="18" charset="0"/>
              </a:rPr>
              <a:t>burocra</a:t>
            </a:r>
            <a:r>
              <a:rPr lang="it-IT" sz="1200" b="1" dirty="0">
                <a:latin typeface="Times New Roman" pitchFamily="18" charset="0"/>
                <a:cs typeface="Times New Roman" pitchFamily="18" charset="0"/>
              </a:rPr>
              <a:t>- </a:t>
            </a:r>
            <a:r>
              <a:rPr lang="it-IT" sz="1200" b="1" dirty="0" err="1">
                <a:latin typeface="Times New Roman" pitchFamily="18" charset="0"/>
                <a:cs typeface="Times New Roman" pitchFamily="18" charset="0"/>
              </a:rPr>
              <a:t>tiche</a:t>
            </a:r>
            <a:r>
              <a:rPr lang="it-IT" sz="1200" b="1" dirty="0">
                <a:latin typeface="Times New Roman" pitchFamily="18" charset="0"/>
                <a:cs typeface="Times New Roman" pitchFamily="18" charset="0"/>
              </a:rPr>
              <a:t> a metà degli anni 70, hanno portato alla luce i resti di una villa di 6 mila metri quadrati. Il corpo centrale era costituito da una corte circondata da un portico sul quale si affacciavano vari </a:t>
            </a:r>
            <a:r>
              <a:rPr lang="it-IT" sz="1200" b="1" dirty="0" smtClean="0">
                <a:latin typeface="Times New Roman" pitchFamily="18" charset="0"/>
                <a:cs typeface="Times New Roman" pitchFamily="18" charset="0"/>
              </a:rPr>
              <a:t>ambienti.</a:t>
            </a:r>
            <a:endParaRPr lang="it-IT" sz="1200" dirty="0">
              <a:latin typeface="Times New Roman" pitchFamily="18" charset="0"/>
              <a:cs typeface="Times New Roman" pitchFamily="18" charset="0"/>
            </a:endParaRPr>
          </a:p>
        </p:txBody>
      </p:sp>
      <p:sp>
        <p:nvSpPr>
          <p:cNvPr id="7" name="Rettangolo 6"/>
          <p:cNvSpPr/>
          <p:nvPr/>
        </p:nvSpPr>
        <p:spPr>
          <a:xfrm>
            <a:off x="3900585" y="7751609"/>
            <a:ext cx="3384375" cy="2308324"/>
          </a:xfrm>
          <a:prstGeom prst="rect">
            <a:avLst/>
          </a:prstGeom>
        </p:spPr>
        <p:txBody>
          <a:bodyPr wrap="square">
            <a:spAutoFit/>
          </a:bodyPr>
          <a:lstStyle/>
          <a:p>
            <a:r>
              <a:rPr lang="it-IT" sz="1200" b="1" dirty="0" smtClean="0">
                <a:latin typeface="Times New Roman" pitchFamily="18" charset="0"/>
                <a:cs typeface="Times New Roman" pitchFamily="18" charset="0"/>
              </a:rPr>
              <a:t>Il </a:t>
            </a:r>
            <a:r>
              <a:rPr lang="it-IT" sz="1200" b="1" dirty="0">
                <a:latin typeface="Times New Roman" pitchFamily="18" charset="0"/>
                <a:cs typeface="Times New Roman" pitchFamily="18" charset="0"/>
              </a:rPr>
              <a:t>camminamento era ricoperto da un mosaico a tappeto con festoni e motivi geometrici, ben conservato per 15 metri. Ma il ritrovamento eccezionale riguarda i pavimenti di tre stanze tappezzati con scene mitologiche, di caccia e danze, realizzate con milioni di tessere in pietra calcarea e cotto dai colori naturali intensissimi. Storie piene di animali, fiori e volti talmente vivi che sembrano schizzare fuori dal disegno. </a:t>
            </a:r>
            <a:br>
              <a:rPr lang="it-IT" sz="1200" b="1" dirty="0">
                <a:latin typeface="Times New Roman" pitchFamily="18" charset="0"/>
                <a:cs typeface="Times New Roman" pitchFamily="18" charset="0"/>
              </a:rPr>
            </a:br>
            <a:r>
              <a:rPr lang="it-IT" sz="1200" b="1" dirty="0">
                <a:latin typeface="Times New Roman" pitchFamily="18" charset="0"/>
                <a:cs typeface="Times New Roman" pitchFamily="18" charset="0"/>
              </a:rPr>
              <a:t>La residenza romana bruciò in un incendio, probabilmente alla fine del IV secolo, forse conseguenza della calata dei barbari.</a:t>
            </a:r>
            <a:endParaRPr lang="it-IT" sz="1200" dirty="0">
              <a:latin typeface="Times New Roman" pitchFamily="18" charset="0"/>
              <a:cs typeface="Times New Roman" pitchFamily="18" charset="0"/>
            </a:endParaRPr>
          </a:p>
        </p:txBody>
      </p:sp>
      <p:pic>
        <p:nvPicPr>
          <p:cNvPr id="1028" name="Picture 4" descr="C:\Users\Alfio Cavallaro\Desktop\ATTIVITA' KIWANIANE\Attività svolte\Gita Ortigia\Foto Gita Ortigia_Tellaro\IMG_539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220"/>
          <a:stretch/>
        </p:blipFill>
        <p:spPr bwMode="auto">
          <a:xfrm>
            <a:off x="501241" y="2341619"/>
            <a:ext cx="2737738" cy="3131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Alfio Cavallaro\Desktop\ATTIVITA' KIWANIANE\Attività svolte\Gita Ortigia\Foto Gita Ortigia_Tellaro\IMG_53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6030" y="5086510"/>
            <a:ext cx="3316224" cy="2487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Users\Alfio Cavallaro\Desktop\ATTIVITA' KIWANIANE\Attività svolte\Gita Ortigia\Foto Gita Ortigia_Tellaro\IMG_54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836" y="7473531"/>
            <a:ext cx="3316224" cy="2487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itardo 9"/>
          <p:cNvSpPr/>
          <p:nvPr/>
        </p:nvSpPr>
        <p:spPr>
          <a:xfrm>
            <a:off x="-202" y="10138049"/>
            <a:ext cx="1670342" cy="612648"/>
          </a:xfrm>
          <a:prstGeom prst="flowChartDelay">
            <a:avLst/>
          </a:prstGeom>
          <a:solidFill>
            <a:srgbClr val="FF00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36</a:t>
            </a:r>
            <a:endParaRPr lang="it-IT" sz="3200" b="1" dirty="0">
              <a:solidFill>
                <a:srgbClr val="000000"/>
              </a:solidFill>
            </a:endParaRPr>
          </a:p>
        </p:txBody>
      </p:sp>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spTree>
    <p:extLst>
      <p:ext uri="{BB962C8B-B14F-4D97-AF65-F5344CB8AC3E}">
        <p14:creationId xmlns:p14="http://schemas.microsoft.com/office/powerpoint/2010/main" val="1937578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99FF">
            <a:alpha val="49804"/>
          </a:srgbClr>
        </a:solidFill>
        <a:effectLst/>
      </p:bgPr>
    </p:bg>
    <p:spTree>
      <p:nvGrpSpPr>
        <p:cNvPr id="1" name=""/>
        <p:cNvGrpSpPr/>
        <p:nvPr/>
      </p:nvGrpSpPr>
      <p:grpSpPr>
        <a:xfrm>
          <a:off x="0" y="0"/>
          <a:ext cx="0" cy="0"/>
          <a:chOff x="0" y="0"/>
          <a:chExt cx="0" cy="0"/>
        </a:xfrm>
      </p:grpSpPr>
      <p:sp>
        <p:nvSpPr>
          <p:cNvPr id="2" name="Rettangolo 1"/>
          <p:cNvSpPr/>
          <p:nvPr/>
        </p:nvSpPr>
        <p:spPr>
          <a:xfrm>
            <a:off x="3770393" y="1639041"/>
            <a:ext cx="3593435" cy="3046988"/>
          </a:xfrm>
          <a:prstGeom prst="rect">
            <a:avLst/>
          </a:prstGeom>
        </p:spPr>
        <p:txBody>
          <a:bodyPr wrap="square">
            <a:spAutoFit/>
          </a:bodyPr>
          <a:lstStyle/>
          <a:p>
            <a:r>
              <a:rPr lang="it-IT" sz="1200" b="1" u="sng" dirty="0">
                <a:latin typeface="Times New Roman" pitchFamily="18" charset="0"/>
                <a:cs typeface="Times New Roman" pitchFamily="18" charset="0"/>
              </a:rPr>
              <a:t>Le Catacombe di San Giovanni</a:t>
            </a:r>
            <a:r>
              <a:rPr lang="it-IT" sz="1200" b="1" dirty="0">
                <a:latin typeface="Times New Roman" pitchFamily="18" charset="0"/>
                <a:cs typeface="Times New Roman" pitchFamily="18" charset="0"/>
              </a:rPr>
              <a:t>, a Siracusa, sono famose secondo la tradizione per aver ospitato </a:t>
            </a:r>
            <a:r>
              <a:rPr lang="it-IT" sz="1200" b="1" dirty="0">
                <a:latin typeface="Times New Roman" pitchFamily="18" charset="0"/>
                <a:cs typeface="Times New Roman" pitchFamily="18" charset="0"/>
                <a:hlinkClick r:id="rId2" tooltip="San Paolo"/>
              </a:rPr>
              <a:t>San Paolo</a:t>
            </a:r>
            <a:r>
              <a:rPr lang="it-IT" sz="1200" b="1" dirty="0">
                <a:latin typeface="Times New Roman" pitchFamily="18" charset="0"/>
                <a:cs typeface="Times New Roman" pitchFamily="18" charset="0"/>
              </a:rPr>
              <a:t>, il quale avrebbe predicato ai primi cristiani d'occidente.</a:t>
            </a:r>
          </a:p>
          <a:p>
            <a:r>
              <a:rPr lang="it-IT" sz="1200" b="1" dirty="0">
                <a:latin typeface="Times New Roman" pitchFamily="18" charset="0"/>
                <a:cs typeface="Times New Roman" pitchFamily="18" charset="0"/>
              </a:rPr>
              <a:t>Esse furono costruite tra il </a:t>
            </a:r>
            <a:r>
              <a:rPr lang="it-IT" sz="1200" b="1" dirty="0">
                <a:latin typeface="Times New Roman" pitchFamily="18" charset="0"/>
                <a:cs typeface="Times New Roman" pitchFamily="18" charset="0"/>
                <a:hlinkClick r:id="rId3" tooltip="315"/>
              </a:rPr>
              <a:t>315</a:t>
            </a:r>
            <a:r>
              <a:rPr lang="it-IT" sz="1200" b="1" dirty="0">
                <a:latin typeface="Times New Roman" pitchFamily="18" charset="0"/>
                <a:cs typeface="Times New Roman" pitchFamily="18" charset="0"/>
              </a:rPr>
              <a:t> e il </a:t>
            </a:r>
            <a:r>
              <a:rPr lang="it-IT" sz="1200" b="1" dirty="0">
                <a:latin typeface="Times New Roman" pitchFamily="18" charset="0"/>
                <a:cs typeface="Times New Roman" pitchFamily="18" charset="0"/>
                <a:hlinkClick r:id="rId4" tooltip="360"/>
              </a:rPr>
              <a:t>360 d.C.</a:t>
            </a:r>
            <a:r>
              <a:rPr lang="it-IT" sz="1200" b="1" dirty="0">
                <a:latin typeface="Times New Roman" pitchFamily="18" charset="0"/>
                <a:cs typeface="Times New Roman" pitchFamily="18" charset="0"/>
              </a:rPr>
              <a:t> successivamente manomesse per la ricerca di corpi di Santi e tesori. In complesso sono le uniche aperte al pubblico ed </a:t>
            </a:r>
            <a:r>
              <a:rPr lang="it-IT" sz="1200" b="1" dirty="0" err="1">
                <a:latin typeface="Times New Roman" pitchFamily="18" charset="0"/>
                <a:cs typeface="Times New Roman" pitchFamily="18" charset="0"/>
              </a:rPr>
              <a:t>esplarate</a:t>
            </a:r>
            <a:r>
              <a:rPr lang="it-IT" sz="1200" b="1" dirty="0">
                <a:latin typeface="Times New Roman" pitchFamily="18" charset="0"/>
                <a:cs typeface="Times New Roman" pitchFamily="18" charset="0"/>
              </a:rPr>
              <a:t> totalmente. Sono situate nel zona di </a:t>
            </a:r>
            <a:r>
              <a:rPr lang="it-IT" sz="1200" b="1" dirty="0" err="1">
                <a:latin typeface="Times New Roman" pitchFamily="18" charset="0"/>
                <a:cs typeface="Times New Roman" pitchFamily="18" charset="0"/>
                <a:hlinkClick r:id="rId5" tooltip="Akradina"/>
              </a:rPr>
              <a:t>Akradina</a:t>
            </a:r>
            <a:r>
              <a:rPr lang="it-IT" sz="1200" b="1" dirty="0">
                <a:latin typeface="Times New Roman" pitchFamily="18" charset="0"/>
                <a:cs typeface="Times New Roman" pitchFamily="18" charset="0"/>
              </a:rPr>
              <a:t>, nei pressi del sepolcro di S. </a:t>
            </a:r>
            <a:r>
              <a:rPr lang="it-IT" sz="1200" b="1" dirty="0">
                <a:latin typeface="Times New Roman" pitchFamily="18" charset="0"/>
                <a:cs typeface="Times New Roman" pitchFamily="18" charset="0"/>
                <a:hlinkClick r:id="rId6" tooltip="Marziano"/>
              </a:rPr>
              <a:t>Marziano</a:t>
            </a:r>
            <a:r>
              <a:rPr lang="it-IT" sz="1200" b="1" dirty="0">
                <a:latin typeface="Times New Roman" pitchFamily="18" charset="0"/>
                <a:cs typeface="Times New Roman" pitchFamily="18" charset="0"/>
              </a:rPr>
              <a:t>. La galleria principale, detta </a:t>
            </a:r>
            <a:r>
              <a:rPr lang="it-IT" sz="1200" b="1" dirty="0" err="1">
                <a:latin typeface="Times New Roman" pitchFamily="18" charset="0"/>
                <a:cs typeface="Times New Roman" pitchFamily="18" charset="0"/>
              </a:rPr>
              <a:t>decumanus</a:t>
            </a:r>
            <a:r>
              <a:rPr lang="it-IT" sz="1200" b="1" dirty="0">
                <a:latin typeface="Times New Roman" pitchFamily="18" charset="0"/>
                <a:cs typeface="Times New Roman" pitchFamily="18" charset="0"/>
              </a:rPr>
              <a:t> </a:t>
            </a:r>
            <a:r>
              <a:rPr lang="it-IT" sz="1200" b="1" dirty="0" err="1">
                <a:latin typeface="Times New Roman" pitchFamily="18" charset="0"/>
                <a:cs typeface="Times New Roman" pitchFamily="18" charset="0"/>
              </a:rPr>
              <a:t>maximus</a:t>
            </a:r>
            <a:r>
              <a:rPr lang="it-IT" sz="1200" b="1" dirty="0">
                <a:latin typeface="Times New Roman" pitchFamily="18" charset="0"/>
                <a:cs typeface="Times New Roman" pitchFamily="18" charset="0"/>
              </a:rPr>
              <a:t>, è ricavata da un antico acquedotto </a:t>
            </a:r>
            <a:r>
              <a:rPr lang="it-IT" sz="1200" b="1" dirty="0" err="1">
                <a:latin typeface="Times New Roman" pitchFamily="18" charset="0"/>
                <a:cs typeface="Times New Roman" pitchFamily="18" charset="0"/>
              </a:rPr>
              <a:t>greco,le</a:t>
            </a:r>
            <a:r>
              <a:rPr lang="it-IT" sz="1200" b="1" dirty="0">
                <a:latin typeface="Times New Roman" pitchFamily="18" charset="0"/>
                <a:cs typeface="Times New Roman" pitchFamily="18" charset="0"/>
              </a:rPr>
              <a:t> cui tracce sono visibili sulla volta. Inoltre dalla galleria si può accedere alle cinque tombe dei santi o dei martiri, zone più grandi, di forma circolare o quadrata, chiamate di Eusebio, di Adelfia, di Antiochia, delle Sette Vergini e Anonima.</a:t>
            </a:r>
          </a:p>
        </p:txBody>
      </p:sp>
      <p:sp>
        <p:nvSpPr>
          <p:cNvPr id="3" name="Rettangolo 2"/>
          <p:cNvSpPr/>
          <p:nvPr/>
        </p:nvSpPr>
        <p:spPr>
          <a:xfrm>
            <a:off x="3708623" y="7470366"/>
            <a:ext cx="3778250" cy="2862322"/>
          </a:xfrm>
          <a:prstGeom prst="rect">
            <a:avLst/>
          </a:prstGeom>
        </p:spPr>
        <p:txBody>
          <a:bodyPr>
            <a:spAutoFit/>
          </a:bodyPr>
          <a:lstStyle/>
          <a:p>
            <a:r>
              <a:rPr lang="it-IT" sz="1200" b="1" dirty="0">
                <a:latin typeface="Times New Roman" pitchFamily="18" charset="0"/>
                <a:cs typeface="Times New Roman" pitchFamily="18" charset="0"/>
              </a:rPr>
              <a:t>Nella contigua </a:t>
            </a:r>
            <a:r>
              <a:rPr lang="it-IT" sz="1200" b="1" u="sng" dirty="0">
                <a:latin typeface="Times New Roman" pitchFamily="18" charset="0"/>
                <a:cs typeface="Times New Roman" pitchFamily="18" charset="0"/>
              </a:rPr>
              <a:t>Cripta di San Marciano</a:t>
            </a:r>
            <a:r>
              <a:rPr lang="it-IT" sz="1200" b="1" dirty="0">
                <a:latin typeface="Times New Roman" pitchFamily="18" charset="0"/>
                <a:cs typeface="Times New Roman" pitchFamily="18" charset="0"/>
              </a:rPr>
              <a:t>, secondo la tradizione, nel 39 d.C. Marciano predicava il Vangelo. Il Senato si allarmò del successo riscosso dalla nuova religione, ma probabilmente furono i Giudei a uccidere, mediante lapidazione, il vescovo nel 68. Le sue spoglie, oggi venerate nella cattedrale di Gaeta, furono inizialmente deposte in una sepoltura scavata nello stesso luogo del martirio, realizzata per consentire ai fedeli di toccare il corpo del santo.</a:t>
            </a:r>
            <a:br>
              <a:rPr lang="it-IT" sz="1200" b="1" dirty="0">
                <a:latin typeface="Times New Roman" pitchFamily="18" charset="0"/>
                <a:cs typeface="Times New Roman" pitchFamily="18" charset="0"/>
              </a:rPr>
            </a:br>
            <a:r>
              <a:rPr lang="it-IT" sz="1200" b="1" dirty="0">
                <a:latin typeface="Times New Roman" pitchFamily="18" charset="0"/>
                <a:cs typeface="Times New Roman" pitchFamily="18" charset="0"/>
              </a:rPr>
              <a:t>A partire da questo luogo i cristiani cominciarono a scavare gallerie per la sepoltura dei morti; da qui prese avvio la costruzione della catacomba che ospitò in seguito i corpi dei molti siracusani uccisi durante le persecuzioni romane.</a:t>
            </a:r>
            <a:br>
              <a:rPr lang="it-IT" sz="1200" b="1" dirty="0">
                <a:latin typeface="Times New Roman" pitchFamily="18" charset="0"/>
                <a:cs typeface="Times New Roman" pitchFamily="18" charset="0"/>
              </a:rPr>
            </a:br>
            <a:endParaRPr lang="it-IT" sz="1200" dirty="0">
              <a:latin typeface="Times New Roman" pitchFamily="18" charset="0"/>
              <a:cs typeface="Times New Roman" pitchFamily="18" charset="0"/>
            </a:endParaRPr>
          </a:p>
        </p:txBody>
      </p:sp>
      <p:pic>
        <p:nvPicPr>
          <p:cNvPr id="5" name="Picture 2" descr="C:\Users\Alfio Cavallaro\Desktop\ATTIVITA' KIWANIANE\Attività svolte\Gita Ortigia\Foto Gita Ortigia_Tellaro\IMG_541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445" b="8927"/>
          <a:stretch/>
        </p:blipFill>
        <p:spPr bwMode="auto">
          <a:xfrm>
            <a:off x="564610" y="1714026"/>
            <a:ext cx="3048277" cy="307384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lfio Cavallaro\Desktop\ATTIVITA' KIWANIANE\Attività svolte\Gita Ortigia\Foto Gita Ortigia_Tellaro\IMG_542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2592" y="4885112"/>
            <a:ext cx="3204886" cy="24036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fio Cavallaro\Desktop\ATTIVITA' KIWANIANE\Attività svolte\Gita Ortigia\Foto Gita Ortigia_Tellaro\IMG_543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412" y="7620784"/>
            <a:ext cx="3043203" cy="228240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lfio Cavallaro\Desktop\ATTIVITA' KIWANIANE\Attività svolte\Gita Ortigia\Foto Gita Ortigia_Tellaro\IMG_541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9684" y="5048172"/>
            <a:ext cx="3043203" cy="2282402"/>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24064" y="0"/>
            <a:ext cx="342143" cy="10801350"/>
          </a:xfrm>
          <a:prstGeom prst="rect">
            <a:avLst/>
          </a:prstGeom>
          <a:solidFill>
            <a:srgbClr val="FF0066">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itardo 9"/>
          <p:cNvSpPr/>
          <p:nvPr/>
        </p:nvSpPr>
        <p:spPr>
          <a:xfrm>
            <a:off x="346650" y="10138049"/>
            <a:ext cx="1670342" cy="612648"/>
          </a:xfrm>
          <a:prstGeom prst="flowChartDelay">
            <a:avLst/>
          </a:prstGeom>
          <a:solidFill>
            <a:srgbClr val="FF0066">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37</a:t>
            </a:r>
            <a:endParaRPr lang="it-IT" sz="3200" b="1" dirty="0">
              <a:solidFill>
                <a:srgbClr val="000000"/>
              </a:solidFill>
            </a:endParaRPr>
          </a:p>
        </p:txBody>
      </p:sp>
      <p:pic>
        <p:nvPicPr>
          <p:cNvPr id="11"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pic>
        <p:nvPicPr>
          <p:cNvPr id="4" name="Picture 2" descr="http://www.villaromanadeltellaro.com/2009/TOP2.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54" y="22308"/>
            <a:ext cx="7552109" cy="140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722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99FF">
            <a:alpha val="50000"/>
          </a:srgbClr>
        </a:solidFill>
        <a:effectLst/>
      </p:bgPr>
    </p:bg>
    <p:spTree>
      <p:nvGrpSpPr>
        <p:cNvPr id="1" name=""/>
        <p:cNvGrpSpPr/>
        <p:nvPr/>
      </p:nvGrpSpPr>
      <p:grpSpPr>
        <a:xfrm>
          <a:off x="0" y="0"/>
          <a:ext cx="0" cy="0"/>
          <a:chOff x="0" y="0"/>
          <a:chExt cx="0" cy="0"/>
        </a:xfrm>
      </p:grpSpPr>
      <p:sp>
        <p:nvSpPr>
          <p:cNvPr id="3" name="CasellaDiTesto 2"/>
          <p:cNvSpPr txBox="1"/>
          <p:nvPr/>
        </p:nvSpPr>
        <p:spPr>
          <a:xfrm>
            <a:off x="420318" y="8134727"/>
            <a:ext cx="3379279" cy="1754326"/>
          </a:xfrm>
          <a:prstGeom prst="rect">
            <a:avLst/>
          </a:prstGeom>
          <a:noFill/>
        </p:spPr>
        <p:txBody>
          <a:bodyPr wrap="square" rtlCol="0">
            <a:spAutoFit/>
          </a:bodyPr>
          <a:lstStyle/>
          <a:p>
            <a:r>
              <a:rPr lang="it-IT" sz="1200" b="1" dirty="0" smtClean="0">
                <a:latin typeface="Times New Roman" pitchFamily="18" charset="0"/>
                <a:cs typeface="Times New Roman" pitchFamily="18" charset="0"/>
              </a:rPr>
              <a:t>Dopo </a:t>
            </a:r>
            <a:r>
              <a:rPr lang="it-IT" sz="1200" b="1" dirty="0">
                <a:latin typeface="Times New Roman" pitchFamily="18" charset="0"/>
                <a:cs typeface="Times New Roman" pitchFamily="18" charset="0"/>
              </a:rPr>
              <a:t>il pranzo al </a:t>
            </a:r>
            <a:r>
              <a:rPr lang="it-IT" sz="1200" b="1" dirty="0" smtClean="0">
                <a:latin typeface="Times New Roman" pitchFamily="18" charset="0"/>
                <a:cs typeface="Times New Roman" pitchFamily="18" charset="0"/>
              </a:rPr>
              <a:t>Ristorante </a:t>
            </a:r>
            <a:r>
              <a:rPr lang="it-IT" sz="1200" b="1" dirty="0">
                <a:latin typeface="Times New Roman" pitchFamily="18" charset="0"/>
                <a:cs typeface="Times New Roman" pitchFamily="18" charset="0"/>
              </a:rPr>
              <a:t>"</a:t>
            </a:r>
            <a:r>
              <a:rPr lang="it-IT" sz="1200" b="1" dirty="0" err="1">
                <a:latin typeface="Times New Roman" pitchFamily="18" charset="0"/>
                <a:cs typeface="Times New Roman" pitchFamily="18" charset="0"/>
              </a:rPr>
              <a:t>Pepenero</a:t>
            </a:r>
            <a:r>
              <a:rPr lang="it-IT" sz="1200" b="1" dirty="0">
                <a:latin typeface="Times New Roman" pitchFamily="18" charset="0"/>
                <a:cs typeface="Times New Roman" pitchFamily="18" charset="0"/>
              </a:rPr>
              <a:t>" di </a:t>
            </a:r>
            <a:r>
              <a:rPr lang="it-IT" sz="1200" b="1" dirty="0" err="1">
                <a:latin typeface="Times New Roman" pitchFamily="18" charset="0"/>
                <a:cs typeface="Times New Roman" pitchFamily="18" charset="0"/>
              </a:rPr>
              <a:t>Ortigia</a:t>
            </a:r>
            <a:r>
              <a:rPr lang="it-IT" sz="1200" b="1" dirty="0">
                <a:latin typeface="Times New Roman" pitchFamily="18" charset="0"/>
                <a:cs typeface="Times New Roman" pitchFamily="18" charset="0"/>
              </a:rPr>
              <a:t> i gitanti si sono riuniti al "Porticciolo" per una minicrociera pomeridiana con la </a:t>
            </a:r>
            <a:r>
              <a:rPr lang="it-IT" sz="1200" b="1" dirty="0" smtClean="0">
                <a:latin typeface="Times New Roman" pitchFamily="18" charset="0"/>
                <a:cs typeface="Times New Roman" pitchFamily="18" charset="0"/>
              </a:rPr>
              <a:t>«Compagnia </a:t>
            </a:r>
            <a:r>
              <a:rPr lang="it-IT" sz="1200" b="1" dirty="0">
                <a:latin typeface="Times New Roman" pitchFamily="18" charset="0"/>
                <a:cs typeface="Times New Roman" pitchFamily="18" charset="0"/>
              </a:rPr>
              <a:t>del </a:t>
            </a:r>
            <a:r>
              <a:rPr lang="it-IT" sz="1200" b="1" dirty="0" smtClean="0">
                <a:latin typeface="Times New Roman" pitchFamily="18" charset="0"/>
                <a:cs typeface="Times New Roman" pitchFamily="18" charset="0"/>
              </a:rPr>
              <a:t>Selene». Al "</a:t>
            </a:r>
            <a:r>
              <a:rPr lang="it-IT" sz="1200" b="1" dirty="0" err="1" smtClean="0">
                <a:latin typeface="Times New Roman" pitchFamily="18" charset="0"/>
                <a:cs typeface="Times New Roman" pitchFamily="18" charset="0"/>
              </a:rPr>
              <a:t>Pepenero</a:t>
            </a:r>
            <a:r>
              <a:rPr lang="it-IT" sz="1200" b="1" dirty="0">
                <a:latin typeface="Times New Roman" pitchFamily="18" charset="0"/>
                <a:cs typeface="Times New Roman" pitchFamily="18" charset="0"/>
              </a:rPr>
              <a:t> </a:t>
            </a:r>
            <a:r>
              <a:rPr lang="it-IT" sz="1200" b="1" dirty="0" smtClean="0">
                <a:latin typeface="Times New Roman" pitchFamily="18" charset="0"/>
                <a:cs typeface="Times New Roman" pitchFamily="18" charset="0"/>
              </a:rPr>
              <a:t>« hanno festeggiato il compleanno della Sig.ra Anna, moglie del Presidente.</a:t>
            </a:r>
            <a:r>
              <a:rPr lang="it-IT" sz="1200" b="1" dirty="0">
                <a:latin typeface="Times New Roman" pitchFamily="18" charset="0"/>
                <a:cs typeface="Times New Roman" pitchFamily="18" charset="0"/>
              </a:rPr>
              <a:t> </a:t>
            </a:r>
            <a:endParaRPr lang="it-IT" sz="1200" dirty="0">
              <a:latin typeface="Times New Roman" pitchFamily="18" charset="0"/>
              <a:cs typeface="Times New Roman" pitchFamily="18" charset="0"/>
            </a:endParaRPr>
          </a:p>
          <a:p>
            <a:r>
              <a:rPr lang="it-IT" sz="1200" b="1" dirty="0">
                <a:latin typeface="Times New Roman" pitchFamily="18" charset="0"/>
                <a:cs typeface="Times New Roman" pitchFamily="18" charset="0"/>
              </a:rPr>
              <a:t>La gita ha rappresentato un ulteriore momento per cementare l’amicizia tra i soci del Club  Zafferana e i numerosi soci del Club Etneo</a:t>
            </a:r>
            <a:r>
              <a:rPr lang="it-IT" sz="1200" b="1" dirty="0" smtClean="0">
                <a:latin typeface="Times New Roman" pitchFamily="18" charset="0"/>
                <a:cs typeface="Times New Roman" pitchFamily="18" charset="0"/>
              </a:rPr>
              <a:t>.</a:t>
            </a:r>
            <a:endParaRPr lang="it-IT" dirty="0"/>
          </a:p>
        </p:txBody>
      </p:sp>
      <p:sp>
        <p:nvSpPr>
          <p:cNvPr id="4" name="Rettangolo 3"/>
          <p:cNvSpPr/>
          <p:nvPr/>
        </p:nvSpPr>
        <p:spPr>
          <a:xfrm>
            <a:off x="586380" y="1706681"/>
            <a:ext cx="3186062" cy="3600986"/>
          </a:xfrm>
          <a:prstGeom prst="rect">
            <a:avLst/>
          </a:prstGeom>
        </p:spPr>
        <p:txBody>
          <a:bodyPr wrap="square">
            <a:spAutoFit/>
          </a:bodyPr>
          <a:lstStyle/>
          <a:p>
            <a:r>
              <a:rPr lang="it-IT" sz="1200" b="1" dirty="0">
                <a:latin typeface="Times New Roman" pitchFamily="18" charset="0"/>
                <a:cs typeface="Times New Roman" pitchFamily="18" charset="0"/>
              </a:rPr>
              <a:t>La cripta è il primo luogo di culto del Cristianesimo per tutto l'Occidente. Secondo gli Atti degli Apostoli (At 28, 12) in questo luogo passò anche S. Paolo nel 61 d.C. (durante il viaggio che in catene lo conduceva a Roma), che si intrattenne per tre giorni con la comunità cristiana di Siracusa.</a:t>
            </a:r>
            <a:br>
              <a:rPr lang="it-IT" sz="1200" b="1" dirty="0">
                <a:latin typeface="Times New Roman" pitchFamily="18" charset="0"/>
                <a:cs typeface="Times New Roman" pitchFamily="18" charset="0"/>
              </a:rPr>
            </a:br>
            <a:r>
              <a:rPr lang="it-IT" sz="1200" b="1" dirty="0">
                <a:latin typeface="Times New Roman" pitchFamily="18" charset="0"/>
                <a:cs typeface="Times New Roman" pitchFamily="18" charset="0"/>
              </a:rPr>
              <a:t>Durante l'epoca bizantina la cripta fu ampliata, trasformata in una chiesa dalla pianta a croce greca, con tre absidi, colonne e capitelli in stile ionico. </a:t>
            </a:r>
            <a:br>
              <a:rPr lang="it-IT" sz="1200" b="1" dirty="0">
                <a:latin typeface="Times New Roman" pitchFamily="18" charset="0"/>
                <a:cs typeface="Times New Roman" pitchFamily="18" charset="0"/>
              </a:rPr>
            </a:br>
            <a:r>
              <a:rPr lang="it-IT" sz="1200" b="1" dirty="0">
                <a:latin typeface="Times New Roman" pitchFamily="18" charset="0"/>
                <a:cs typeface="Times New Roman" pitchFamily="18" charset="0"/>
              </a:rPr>
              <a:t>In seguito, i normanni ricostruirono parzialmente la cripta, aggiungendo quattro capitelli polistili, ognuno dei quali riproduce il simbolo di uno dei quattro evangelisti. Nel XII secolo l'ingresso della cripta fu abbellito con la costruzione di una volta a sesto acuto, sormontata da un falco, simboleggiante la casata di Federico II di Svevia.</a:t>
            </a:r>
            <a:endParaRPr lang="it-IT" sz="1200" dirty="0">
              <a:latin typeface="Times New Roman" pitchFamily="18" charset="0"/>
              <a:cs typeface="Times New Roman" pitchFamily="18" charset="0"/>
            </a:endParaRPr>
          </a:p>
        </p:txBody>
      </p:sp>
      <p:pic>
        <p:nvPicPr>
          <p:cNvPr id="5" name="Picture 3" descr="C:\Users\Alfio Cavallaro\Desktop\ATTIVITA' KIWANIANE\Attività svolte\Gita Ortigia\Foto Gita Ortigia_Tellaro\IMG_54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944" y="7449965"/>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fio Cavallaro\Desktop\ATTIVITA' KIWANIANE\Attività svolte\Gita Ortigia\Foto Gita Ortigia_Tellaro\IMG_5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89" y="5512620"/>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lfio Cavallaro\Desktop\ATTIVITA' KIWANIANE\Attività svolte\Gita Ortigia\Foto Gita Ortigia_Tellaro\IMG_54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944" y="4634265"/>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lfio Cavallaro\Desktop\ATTIVITA' KIWANIANE\Attività svolte\Gita Ortigia\Foto Gita Ortigia_Tellaro\IMG_54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944" y="1802933"/>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1529" y="-26590"/>
            <a:ext cx="342143" cy="10801350"/>
          </a:xfrm>
          <a:prstGeom prst="rect">
            <a:avLst/>
          </a:prstGeom>
          <a:solidFill>
            <a:srgbClr val="FF0066">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tardo 10"/>
          <p:cNvSpPr/>
          <p:nvPr/>
        </p:nvSpPr>
        <p:spPr>
          <a:xfrm>
            <a:off x="346650" y="10138049"/>
            <a:ext cx="1670342" cy="612648"/>
          </a:xfrm>
          <a:prstGeom prst="flowChartDelay">
            <a:avLst/>
          </a:prstGeom>
          <a:solidFill>
            <a:srgbClr val="FF0066">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38</a:t>
            </a:r>
            <a:endParaRPr lang="it-IT" sz="3200" b="1" dirty="0">
              <a:solidFill>
                <a:srgbClr val="000000"/>
              </a:solidFill>
            </a:endParaRPr>
          </a:p>
        </p:txBody>
      </p:sp>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pic>
        <p:nvPicPr>
          <p:cNvPr id="6" name="Picture 2" descr="http://www.villaromanadeltellaro.com/2009/TOP2.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4" y="22308"/>
            <a:ext cx="7552109" cy="140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347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99FF">
            <a:alpha val="50000"/>
          </a:srgbClr>
        </a:solidFill>
        <a:effectLst/>
      </p:bgPr>
    </p:bg>
    <p:spTree>
      <p:nvGrpSpPr>
        <p:cNvPr id="1" name=""/>
        <p:cNvGrpSpPr/>
        <p:nvPr/>
      </p:nvGrpSpPr>
      <p:grpSpPr>
        <a:xfrm>
          <a:off x="0" y="0"/>
          <a:ext cx="0" cy="0"/>
          <a:chOff x="0" y="0"/>
          <a:chExt cx="0" cy="0"/>
        </a:xfrm>
      </p:grpSpPr>
      <p:sp>
        <p:nvSpPr>
          <p:cNvPr id="3" name="Rettangolo 2"/>
          <p:cNvSpPr/>
          <p:nvPr/>
        </p:nvSpPr>
        <p:spPr>
          <a:xfrm>
            <a:off x="0" y="-81"/>
            <a:ext cx="7561263" cy="2351633"/>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70" name="Picture 2" descr="C:\Users\Alfio Cavallaro\Desktop\ATTIVITA' KIWANIANE\Attività svolte\Caminetto Bresadola\Caminetto micologia\caminetto Luigi Micologia\IMG_19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079" y="2648814"/>
            <a:ext cx="3316224" cy="2487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785293" y="896720"/>
            <a:ext cx="1999265" cy="646331"/>
          </a:xfrm>
          <a:prstGeom prst="rect">
            <a:avLst/>
          </a:prstGeom>
          <a:noFill/>
          <a:ln>
            <a:solidFill>
              <a:schemeClr val="tx1"/>
            </a:solidFill>
          </a:ln>
        </p:spPr>
        <p:txBody>
          <a:bodyPr wrap="none" rtlCol="0">
            <a:spAutoFit/>
          </a:bodyPr>
          <a:lstStyle/>
          <a:p>
            <a:pPr algn="ctr"/>
            <a:r>
              <a:rPr lang="it-IT" b="1" dirty="0" smtClean="0">
                <a:latin typeface="Times New Roman" pitchFamily="18" charset="0"/>
                <a:cs typeface="Times New Roman" pitchFamily="18" charset="0"/>
              </a:rPr>
              <a:t>CAMINETTO</a:t>
            </a:r>
          </a:p>
          <a:p>
            <a:pPr algn="ctr"/>
            <a:r>
              <a:rPr lang="it-IT" b="1" dirty="0" smtClean="0">
                <a:latin typeface="Times New Roman" pitchFamily="18" charset="0"/>
                <a:cs typeface="Times New Roman" pitchFamily="18" charset="0"/>
              </a:rPr>
              <a:t> MARI &amp; MONTI</a:t>
            </a:r>
            <a:endParaRPr lang="it-IT" b="1" dirty="0">
              <a:latin typeface="Times New Roman" pitchFamily="18" charset="0"/>
              <a:cs typeface="Times New Roman" pitchFamily="18" charset="0"/>
            </a:endParaRPr>
          </a:p>
        </p:txBody>
      </p:sp>
      <p:sp>
        <p:nvSpPr>
          <p:cNvPr id="8" name="AutoShape 4" descr="http://my.centrocuore.it/?r=email/message/attachment&amp;account_id=8&amp;mailbox=Posta+inviata&amp;uid=695&amp;number=2.2&amp;encoding=base64&amp;filename=funghi-porcini-nel-bosco-franco.jpg&amp;security_token=9wz8ftkv16abluxy4soj&amp;token=d41d8cd98f00b204e9800998ecf8427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Rettangolo 8"/>
          <p:cNvSpPr/>
          <p:nvPr/>
        </p:nvSpPr>
        <p:spPr>
          <a:xfrm>
            <a:off x="4020537" y="2830905"/>
            <a:ext cx="3282258" cy="1938992"/>
          </a:xfrm>
          <a:prstGeom prst="rect">
            <a:avLst/>
          </a:prstGeom>
        </p:spPr>
        <p:txBody>
          <a:bodyPr wrap="square">
            <a:spAutoFit/>
          </a:bodyPr>
          <a:lstStyle/>
          <a:p>
            <a:r>
              <a:rPr lang="it-IT" sz="1200" b="1" dirty="0">
                <a:latin typeface="Times New Roman" pitchFamily="18" charset="0"/>
                <a:cs typeface="Times New Roman" pitchFamily="18" charset="0"/>
              </a:rPr>
              <a:t>Sabato 4 </a:t>
            </a:r>
            <a:r>
              <a:rPr lang="it-IT" sz="1200" b="1" dirty="0" smtClean="0">
                <a:latin typeface="Times New Roman" pitchFamily="18" charset="0"/>
                <a:cs typeface="Times New Roman" pitchFamily="18" charset="0"/>
              </a:rPr>
              <a:t>Agosto </a:t>
            </a:r>
            <a:r>
              <a:rPr lang="it-IT" sz="1200" b="1" dirty="0">
                <a:latin typeface="Times New Roman" pitchFamily="18" charset="0"/>
                <a:cs typeface="Times New Roman" pitchFamily="18" charset="0"/>
              </a:rPr>
              <a:t>2012, alle ore 20,30, presso </a:t>
            </a:r>
            <a:r>
              <a:rPr lang="it-IT" sz="1200" b="1" dirty="0" smtClean="0">
                <a:latin typeface="Times New Roman" pitchFamily="18" charset="0"/>
                <a:cs typeface="Times New Roman" pitchFamily="18" charset="0"/>
              </a:rPr>
              <a:t>l'abitazione del Vice-Presidente del </a:t>
            </a:r>
            <a:r>
              <a:rPr lang="it-IT" sz="1200" b="1" dirty="0" err="1" smtClean="0">
                <a:latin typeface="Times New Roman" pitchFamily="18" charset="0"/>
                <a:cs typeface="Times New Roman" pitchFamily="18" charset="0"/>
              </a:rPr>
              <a:t>Kiwanis</a:t>
            </a:r>
            <a:r>
              <a:rPr lang="it-IT" sz="1200" b="1" dirty="0" smtClean="0">
                <a:latin typeface="Times New Roman" pitchFamily="18" charset="0"/>
                <a:cs typeface="Times New Roman" pitchFamily="18" charset="0"/>
              </a:rPr>
              <a:t> Club Zafferana Etnea </a:t>
            </a:r>
            <a:r>
              <a:rPr lang="it-IT" sz="1200" b="1" dirty="0">
                <a:latin typeface="Times New Roman" pitchFamily="18" charset="0"/>
                <a:cs typeface="Times New Roman" pitchFamily="18" charset="0"/>
              </a:rPr>
              <a:t>Luigi Zappalà, </a:t>
            </a:r>
            <a:r>
              <a:rPr lang="it-IT" sz="1200" b="1" dirty="0" smtClean="0">
                <a:latin typeface="Times New Roman" pitchFamily="18" charset="0"/>
                <a:cs typeface="Times New Roman" pitchFamily="18" charset="0"/>
              </a:rPr>
              <a:t>si è tenuto un caminetto per </a:t>
            </a:r>
            <a:r>
              <a:rPr lang="it-IT" sz="1200" b="1" dirty="0">
                <a:latin typeface="Times New Roman" pitchFamily="18" charset="0"/>
                <a:cs typeface="Times New Roman" pitchFamily="18" charset="0"/>
              </a:rPr>
              <a:t>approfondire </a:t>
            </a:r>
            <a:r>
              <a:rPr lang="it-IT" sz="1200" b="1" dirty="0" smtClean="0">
                <a:latin typeface="Times New Roman" pitchFamily="18" charset="0"/>
                <a:cs typeface="Times New Roman" pitchFamily="18" charset="0"/>
              </a:rPr>
              <a:t>la </a:t>
            </a:r>
            <a:r>
              <a:rPr lang="it-IT" sz="1200" b="1" dirty="0">
                <a:latin typeface="Times New Roman" pitchFamily="18" charset="0"/>
                <a:cs typeface="Times New Roman" pitchFamily="18" charset="0"/>
              </a:rPr>
              <a:t>cultura sui funghi, dove oltre a discutere su alcuni dei problemi connessi alla micologia (storia della Micologia, commestibilità e </a:t>
            </a:r>
            <a:r>
              <a:rPr lang="it-IT" sz="1200" b="1" dirty="0" smtClean="0">
                <a:latin typeface="Times New Roman" pitchFamily="18" charset="0"/>
                <a:cs typeface="Times New Roman" pitchFamily="18" charset="0"/>
              </a:rPr>
              <a:t>tossicità dei </a:t>
            </a:r>
            <a:r>
              <a:rPr lang="it-IT" sz="1200" b="1" dirty="0">
                <a:latin typeface="Times New Roman" pitchFamily="18" charset="0"/>
                <a:cs typeface="Times New Roman" pitchFamily="18" charset="0"/>
              </a:rPr>
              <a:t>funghi, Centri Antiveleni, </a:t>
            </a:r>
            <a:r>
              <a:rPr lang="it-IT" sz="1200" b="1" dirty="0" err="1" smtClean="0">
                <a:latin typeface="Times New Roman" pitchFamily="18" charset="0"/>
                <a:cs typeface="Times New Roman" pitchFamily="18" charset="0"/>
              </a:rPr>
              <a:t>etc</a:t>
            </a:r>
            <a:r>
              <a:rPr lang="it-IT" sz="1200" b="1" dirty="0" smtClean="0">
                <a:latin typeface="Times New Roman" pitchFamily="18" charset="0"/>
                <a:cs typeface="Times New Roman" pitchFamily="18" charset="0"/>
              </a:rPr>
              <a:t>) sono state propinate alcune </a:t>
            </a:r>
            <a:r>
              <a:rPr lang="it-IT" sz="1200" b="1" dirty="0">
                <a:latin typeface="Times New Roman" pitchFamily="18" charset="0"/>
                <a:cs typeface="Times New Roman" pitchFamily="18" charset="0"/>
              </a:rPr>
              <a:t>nozioni di base sulla preparazione e conservazione dei funghi</a:t>
            </a:r>
            <a:r>
              <a:rPr lang="it-IT" sz="1200" b="1" dirty="0" smtClean="0">
                <a:latin typeface="Times New Roman" pitchFamily="18" charset="0"/>
                <a:cs typeface="Times New Roman" pitchFamily="18" charset="0"/>
              </a:rPr>
              <a:t>.</a:t>
            </a:r>
            <a:endParaRPr lang="it-IT" sz="1200" b="1" dirty="0">
              <a:latin typeface="Times New Roman" pitchFamily="18" charset="0"/>
              <a:cs typeface="Times New Roman" pitchFamily="18" charset="0"/>
            </a:endParaRPr>
          </a:p>
        </p:txBody>
      </p:sp>
      <p:sp>
        <p:nvSpPr>
          <p:cNvPr id="10" name="AutoShape 6" descr="http://my.centrocuore.it/?r=core/downloadTempFile&amp;path=imap_messages%2F8-Posta+inviata-695%2Ffunghi-porcini-nel-bosco-franco.jpg&amp;security_token=9wz8ftkv16abluxy4soj&amp;token=1553bb6d627d76c5c262bd874afffeff"/>
          <p:cNvSpPr>
            <a:spLocks noChangeAspect="1" noChangeArrowheads="1"/>
          </p:cNvSpPr>
          <p:nvPr/>
        </p:nvSpPr>
        <p:spPr bwMode="auto">
          <a:xfrm>
            <a:off x="1238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AutoShape 8" descr="http://my.centrocuore.it/?r=core/downloadTempFile&amp;path=imap_messages%2F8-Posta+inviata-695%2Ffunghi-porcini-nel-bosco-franco.jpg&amp;security_token=9wz8ftkv16abluxy4soj&amp;token=1553bb6d627d76c5c262bd874afffeff"/>
          <p:cNvSpPr>
            <a:spLocks noChangeAspect="1" noChangeArrowheads="1"/>
          </p:cNvSpPr>
          <p:nvPr/>
        </p:nvSpPr>
        <p:spPr bwMode="auto">
          <a:xfrm>
            <a:off x="2762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867" y="369888"/>
            <a:ext cx="2299745" cy="1870460"/>
          </a:xfrm>
          <a:prstGeom prst="rect">
            <a:avLst/>
          </a:prstGeom>
          <a:ln>
            <a:solidFill>
              <a:schemeClr val="tx1"/>
            </a:solidFill>
          </a:ln>
        </p:spPr>
      </p:pic>
      <p:sp>
        <p:nvSpPr>
          <p:cNvPr id="14" name="Rettangolo 13"/>
          <p:cNvSpPr/>
          <p:nvPr/>
        </p:nvSpPr>
        <p:spPr>
          <a:xfrm>
            <a:off x="191838" y="5303805"/>
            <a:ext cx="3569024" cy="1877437"/>
          </a:xfrm>
          <a:prstGeom prst="rect">
            <a:avLst/>
          </a:prstGeom>
        </p:spPr>
        <p:txBody>
          <a:bodyPr wrap="square">
            <a:spAutoFit/>
          </a:bodyPr>
          <a:lstStyle/>
          <a:p>
            <a:r>
              <a:rPr lang="it-IT" sz="1200" b="1" dirty="0">
                <a:latin typeface="Times New Roman" pitchFamily="18" charset="0"/>
                <a:cs typeface="Times New Roman" pitchFamily="18" charset="0"/>
              </a:rPr>
              <a:t>Relatori </a:t>
            </a:r>
            <a:r>
              <a:rPr lang="it-IT" sz="1200" b="1" dirty="0" smtClean="0">
                <a:latin typeface="Times New Roman" pitchFamily="18" charset="0"/>
                <a:cs typeface="Times New Roman" pitchFamily="18" charset="0"/>
              </a:rPr>
              <a:t>sono stati i </a:t>
            </a:r>
            <a:r>
              <a:rPr lang="it-IT" sz="1200" b="1" dirty="0" err="1">
                <a:latin typeface="Times New Roman" pitchFamily="18" charset="0"/>
                <a:cs typeface="Times New Roman" pitchFamily="18" charset="0"/>
              </a:rPr>
              <a:t>Dott.ri</a:t>
            </a:r>
            <a:r>
              <a:rPr lang="it-IT" sz="1200" b="1" dirty="0">
                <a:latin typeface="Times New Roman" pitchFamily="18" charset="0"/>
                <a:cs typeface="Times New Roman" pitchFamily="18" charset="0"/>
              </a:rPr>
              <a:t> Lina Signorino e </a:t>
            </a:r>
            <a:endParaRPr lang="it-IT" sz="1200" b="1" dirty="0" smtClean="0">
              <a:latin typeface="Times New Roman" pitchFamily="18" charset="0"/>
              <a:cs typeface="Times New Roman" pitchFamily="18" charset="0"/>
            </a:endParaRPr>
          </a:p>
          <a:p>
            <a:pPr lvl="0" algn="just" eaLnBrk="0" fontAlgn="base" hangingPunct="0">
              <a:spcBef>
                <a:spcPct val="0"/>
              </a:spcBef>
              <a:spcAft>
                <a:spcPct val="0"/>
              </a:spcAft>
            </a:pPr>
            <a:r>
              <a:rPr lang="it-IT" sz="1200" b="1" dirty="0" smtClean="0">
                <a:latin typeface="Times New Roman" pitchFamily="18" charset="0"/>
                <a:cs typeface="Times New Roman" pitchFamily="18" charset="0"/>
              </a:rPr>
              <a:t>Leonardo </a:t>
            </a:r>
            <a:r>
              <a:rPr lang="it-IT" sz="1200" b="1" dirty="0">
                <a:latin typeface="Times New Roman" pitchFamily="18" charset="0"/>
                <a:cs typeface="Times New Roman" pitchFamily="18" charset="0"/>
              </a:rPr>
              <a:t>La Spina, del </a:t>
            </a:r>
            <a:r>
              <a:rPr lang="it-IT" sz="1200" b="1" dirty="0" smtClean="0">
                <a:latin typeface="Times New Roman" pitchFamily="18" charset="0"/>
                <a:cs typeface="Times New Roman" pitchFamily="18" charset="0"/>
              </a:rPr>
              <a:t>Gruppo «Jonico Etneo» dell'Associazione </a:t>
            </a:r>
            <a:r>
              <a:rPr lang="it-IT" sz="1200" b="1" dirty="0">
                <a:latin typeface="Times New Roman" pitchFamily="18" charset="0"/>
                <a:cs typeface="Times New Roman" pitchFamily="18" charset="0"/>
              </a:rPr>
              <a:t>Micologica </a:t>
            </a:r>
            <a:r>
              <a:rPr lang="it-IT" sz="1200" b="1" dirty="0" err="1" smtClean="0">
                <a:latin typeface="Times New Roman" pitchFamily="18" charset="0"/>
                <a:cs typeface="Times New Roman" pitchFamily="18" charset="0"/>
              </a:rPr>
              <a:t>Bresadola</a:t>
            </a:r>
            <a:r>
              <a:rPr lang="it-IT" sz="1200" b="1" dirty="0" smtClean="0">
                <a:latin typeface="Times New Roman" pitchFamily="18" charset="0"/>
                <a:cs typeface="Times New Roman" pitchFamily="18" charset="0"/>
              </a:rPr>
              <a:t> di Riposto (CT). Il gruppo fa </a:t>
            </a:r>
            <a:r>
              <a:rPr lang="it-IT" sz="1200" b="1" dirty="0" smtClean="0">
                <a:latin typeface="Times New Roman" pitchFamily="18" charset="0"/>
                <a:ea typeface="Times New Roman" pitchFamily="18" charset="0"/>
                <a:cs typeface="Times New Roman" pitchFamily="18" charset="0"/>
              </a:rPr>
              <a:t>parte </a:t>
            </a:r>
            <a:r>
              <a:rPr lang="it-IT" sz="1200" b="1" dirty="0">
                <a:latin typeface="Times New Roman" pitchFamily="18" charset="0"/>
                <a:ea typeface="Times New Roman" pitchFamily="18" charset="0"/>
                <a:cs typeface="Times New Roman" pitchFamily="18" charset="0"/>
              </a:rPr>
              <a:t>dell’Associazione Micologica </a:t>
            </a:r>
            <a:r>
              <a:rPr lang="it-IT" sz="1200" b="1" dirty="0" err="1" smtClean="0">
                <a:latin typeface="Times New Roman" pitchFamily="18" charset="0"/>
                <a:ea typeface="Times New Roman" pitchFamily="18" charset="0"/>
                <a:cs typeface="Times New Roman" pitchFamily="18" charset="0"/>
              </a:rPr>
              <a:t>Bresadola</a:t>
            </a:r>
            <a:r>
              <a:rPr lang="it-IT" sz="1200" b="1" dirty="0" smtClean="0">
                <a:latin typeface="Times New Roman" pitchFamily="18" charset="0"/>
                <a:ea typeface="Times New Roman" pitchFamily="18" charset="0"/>
                <a:cs typeface="Times New Roman" pitchFamily="18" charset="0"/>
              </a:rPr>
              <a:t> (A.M.B.) </a:t>
            </a:r>
            <a:r>
              <a:rPr lang="it-IT" sz="1200" b="1" dirty="0">
                <a:latin typeface="Times New Roman" pitchFamily="18" charset="0"/>
                <a:ea typeface="Times New Roman" pitchFamily="18" charset="0"/>
                <a:cs typeface="Times New Roman" pitchFamily="18" charset="0"/>
              </a:rPr>
              <a:t>costituita a Trento il 7 dicembre 1957 con la </a:t>
            </a:r>
            <a:r>
              <a:rPr lang="it-IT" sz="1200" b="1" dirty="0" smtClean="0">
                <a:latin typeface="Times New Roman" pitchFamily="18" charset="0"/>
                <a:ea typeface="Times New Roman" pitchFamily="18" charset="0"/>
                <a:cs typeface="Times New Roman" pitchFamily="18" charset="0"/>
              </a:rPr>
              <a:t>denominazione di </a:t>
            </a:r>
            <a:r>
              <a:rPr lang="it-IT" sz="1200" b="1" dirty="0">
                <a:latin typeface="Times New Roman" pitchFamily="18" charset="0"/>
                <a:ea typeface="Times New Roman" pitchFamily="18" charset="0"/>
                <a:cs typeface="Times New Roman" pitchFamily="18" charset="0"/>
              </a:rPr>
              <a:t>“</a:t>
            </a:r>
            <a:r>
              <a:rPr lang="it-IT" sz="1200" b="1" dirty="0" smtClean="0">
                <a:latin typeface="Times New Roman" pitchFamily="18" charset="0"/>
                <a:ea typeface="Times New Roman" pitchFamily="18" charset="0"/>
                <a:cs typeface="Times New Roman" pitchFamily="18" charset="0"/>
              </a:rPr>
              <a:t>Gruppo Micologico </a:t>
            </a:r>
            <a:r>
              <a:rPr lang="it-IT" sz="1200" b="1" dirty="0">
                <a:latin typeface="Times New Roman" pitchFamily="18" charset="0"/>
                <a:ea typeface="Times New Roman" pitchFamily="18" charset="0"/>
                <a:cs typeface="Times New Roman" pitchFamily="18" charset="0"/>
              </a:rPr>
              <a:t>G. </a:t>
            </a:r>
            <a:r>
              <a:rPr lang="it-IT" sz="1200" b="1" dirty="0" err="1">
                <a:latin typeface="Times New Roman" pitchFamily="18" charset="0"/>
                <a:ea typeface="Times New Roman" pitchFamily="18" charset="0"/>
                <a:cs typeface="Times New Roman" pitchFamily="18" charset="0"/>
              </a:rPr>
              <a:t>Bresadola</a:t>
            </a:r>
            <a:r>
              <a:rPr lang="it-IT" sz="1200" b="1" dirty="0">
                <a:latin typeface="Times New Roman" pitchFamily="18" charset="0"/>
                <a:ea typeface="Times New Roman" pitchFamily="18" charset="0"/>
                <a:cs typeface="Times New Roman" pitchFamily="18" charset="0"/>
              </a:rPr>
              <a:t>”, denominazione ispirata all’Abate </a:t>
            </a:r>
            <a:r>
              <a:rPr lang="it-IT" sz="1200" b="1" dirty="0" err="1">
                <a:latin typeface="Times New Roman" pitchFamily="18" charset="0"/>
                <a:ea typeface="Times New Roman" pitchFamily="18" charset="0"/>
                <a:cs typeface="Times New Roman" pitchFamily="18" charset="0"/>
              </a:rPr>
              <a:t>Mons</a:t>
            </a:r>
            <a:r>
              <a:rPr lang="it-IT" sz="1200" b="1" dirty="0">
                <a:latin typeface="Times New Roman" pitchFamily="18" charset="0"/>
                <a:ea typeface="Times New Roman" pitchFamily="18" charset="0"/>
                <a:cs typeface="Times New Roman" pitchFamily="18" charset="0"/>
              </a:rPr>
              <a:t>. Giacomo </a:t>
            </a:r>
            <a:r>
              <a:rPr lang="it-IT" sz="1200" b="1" dirty="0" err="1">
                <a:latin typeface="Times New Roman" pitchFamily="18" charset="0"/>
                <a:ea typeface="Times New Roman" pitchFamily="18" charset="0"/>
                <a:cs typeface="Times New Roman" pitchFamily="18" charset="0"/>
              </a:rPr>
              <a:t>Bresadola</a:t>
            </a:r>
            <a:r>
              <a:rPr lang="it-IT" sz="1200" b="1" dirty="0">
                <a:latin typeface="Times New Roman" pitchFamily="18" charset="0"/>
                <a:ea typeface="Times New Roman" pitchFamily="18" charset="0"/>
                <a:cs typeface="Times New Roman" pitchFamily="18" charset="0"/>
              </a:rPr>
              <a:t>, uno dei massimi micologi di tutti i tempi. </a:t>
            </a:r>
            <a:endParaRPr lang="it-IT" sz="1200" b="1" dirty="0" smtClean="0">
              <a:latin typeface="Times New Roman" pitchFamily="18" charset="0"/>
              <a:ea typeface="Times New Roman" pitchFamily="18" charset="0"/>
              <a:cs typeface="Times New Roman" pitchFamily="18" charset="0"/>
            </a:endParaRPr>
          </a:p>
          <a:p>
            <a:endParaRPr lang="it-IT" sz="800" b="1" dirty="0">
              <a:latin typeface="Times New Roman" pitchFamily="18" charset="0"/>
              <a:cs typeface="Times New Roman" pitchFamily="18" charset="0"/>
            </a:endParaRPr>
          </a:p>
        </p:txBody>
      </p:sp>
      <p:pic>
        <p:nvPicPr>
          <p:cNvPr id="1034" name="Picture 10" descr="C:\Users\Alfio Cavallaro\Desktop\ATTIVITA' KIWANIANE\Attività svolte\Caminetto Bresadola\Caminetto micologia\caminetto Luigi Micologia\IMG_19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337" y="5159427"/>
            <a:ext cx="3316224" cy="2487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5" name="Picture 11" descr="C:\Users\Alfio Cavallaro\Desktop\ATTIVITA' KIWANIANE\Attività svolte\Caminetto Bresadola\Caminetto micologia\caminetto Luigi Micologia\IMG_19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449" y="7420247"/>
            <a:ext cx="3316224" cy="2487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Im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375786"/>
            <a:ext cx="2466975" cy="1847850"/>
          </a:xfrm>
          <a:prstGeom prst="rect">
            <a:avLst/>
          </a:prstGeom>
          <a:ln>
            <a:solidFill>
              <a:schemeClr val="tx1"/>
            </a:solidFill>
          </a:ln>
        </p:spPr>
      </p:pic>
      <p:sp>
        <p:nvSpPr>
          <p:cNvPr id="5" name="Rettangolo 4"/>
          <p:cNvSpPr/>
          <p:nvPr/>
        </p:nvSpPr>
        <p:spPr>
          <a:xfrm>
            <a:off x="4275645" y="8231964"/>
            <a:ext cx="2745346" cy="1200329"/>
          </a:xfrm>
          <a:prstGeom prst="rect">
            <a:avLst/>
          </a:prstGeom>
        </p:spPr>
        <p:txBody>
          <a:bodyPr wrap="square">
            <a:spAutoFit/>
          </a:bodyPr>
          <a:lstStyle/>
          <a:p>
            <a:pPr lvl="0" algn="just" eaLnBrk="0" fontAlgn="base" hangingPunct="0">
              <a:spcBef>
                <a:spcPct val="0"/>
              </a:spcBef>
              <a:spcAft>
                <a:spcPct val="0"/>
              </a:spcAft>
            </a:pPr>
            <a:r>
              <a:rPr lang="it-IT" sz="1200" b="1" dirty="0">
                <a:latin typeface="Times New Roman" pitchFamily="18" charset="0"/>
                <a:ea typeface="Times New Roman" pitchFamily="18" charset="0"/>
                <a:cs typeface="Times New Roman" pitchFamily="18" charset="0"/>
              </a:rPr>
              <a:t>Nel 1987, in occasione del trentennale, </a:t>
            </a:r>
            <a:r>
              <a:rPr lang="it-IT" sz="1200" b="1" dirty="0" smtClean="0">
                <a:latin typeface="Times New Roman" pitchFamily="18" charset="0"/>
                <a:ea typeface="Times New Roman" pitchFamily="18" charset="0"/>
                <a:cs typeface="Times New Roman" pitchFamily="18" charset="0"/>
              </a:rPr>
              <a:t>il Gruppo </a:t>
            </a:r>
            <a:r>
              <a:rPr lang="it-IT" sz="1200" b="1" dirty="0">
                <a:latin typeface="Times New Roman" pitchFamily="18" charset="0"/>
                <a:ea typeface="Times New Roman" pitchFamily="18" charset="0"/>
                <a:cs typeface="Times New Roman" pitchFamily="18" charset="0"/>
              </a:rPr>
              <a:t>Micologico G. </a:t>
            </a:r>
            <a:r>
              <a:rPr lang="it-IT" sz="1200" b="1" dirty="0" err="1">
                <a:latin typeface="Times New Roman" pitchFamily="18" charset="0"/>
                <a:ea typeface="Times New Roman" pitchFamily="18" charset="0"/>
                <a:cs typeface="Times New Roman" pitchFamily="18" charset="0"/>
              </a:rPr>
              <a:t>Bresadola</a:t>
            </a:r>
            <a:r>
              <a:rPr lang="it-IT" sz="1200" b="1" dirty="0">
                <a:latin typeface="Times New Roman" pitchFamily="18" charset="0"/>
                <a:ea typeface="Times New Roman" pitchFamily="18" charset="0"/>
                <a:cs typeface="Times New Roman" pitchFamily="18" charset="0"/>
              </a:rPr>
              <a:t> ha </a:t>
            </a:r>
            <a:r>
              <a:rPr lang="it-IT" sz="1200" b="1" dirty="0" smtClean="0">
                <a:latin typeface="Times New Roman" pitchFamily="18" charset="0"/>
                <a:ea typeface="Times New Roman" pitchFamily="18" charset="0"/>
                <a:cs typeface="Times New Roman" pitchFamily="18" charset="0"/>
              </a:rPr>
              <a:t>assunto la </a:t>
            </a:r>
            <a:r>
              <a:rPr lang="it-IT" sz="1200" b="1" dirty="0">
                <a:latin typeface="Times New Roman" pitchFamily="18" charset="0"/>
                <a:ea typeface="Times New Roman" pitchFamily="18" charset="0"/>
                <a:cs typeface="Times New Roman" pitchFamily="18" charset="0"/>
              </a:rPr>
              <a:t>denominazione </a:t>
            </a:r>
            <a:r>
              <a:rPr lang="it-IT" sz="1200" b="1" dirty="0" err="1">
                <a:latin typeface="Times New Roman" pitchFamily="18" charset="0"/>
                <a:ea typeface="Times New Roman" pitchFamily="18" charset="0"/>
                <a:cs typeface="Times New Roman" pitchFamily="18" charset="0"/>
              </a:rPr>
              <a:t>di:”Associazione</a:t>
            </a:r>
            <a:r>
              <a:rPr lang="it-IT" sz="1200" b="1" dirty="0">
                <a:latin typeface="Times New Roman" pitchFamily="18" charset="0"/>
                <a:ea typeface="Times New Roman" pitchFamily="18" charset="0"/>
                <a:cs typeface="Times New Roman" pitchFamily="18" charset="0"/>
              </a:rPr>
              <a:t> Micologica </a:t>
            </a:r>
            <a:r>
              <a:rPr lang="it-IT" sz="1200" b="1" dirty="0" err="1">
                <a:latin typeface="Times New Roman" pitchFamily="18" charset="0"/>
                <a:ea typeface="Times New Roman" pitchFamily="18" charset="0"/>
                <a:cs typeface="Times New Roman" pitchFamily="18" charset="0"/>
              </a:rPr>
              <a:t>Bresadola</a:t>
            </a:r>
            <a:r>
              <a:rPr lang="it-IT" sz="1200" b="1" dirty="0">
                <a:latin typeface="Times New Roman" pitchFamily="18" charset="0"/>
                <a:ea typeface="Times New Roman" pitchFamily="18" charset="0"/>
                <a:cs typeface="Times New Roman" pitchFamily="18" charset="0"/>
              </a:rPr>
              <a:t>”. In Sicilia questa associazione conta 12 gruppi..</a:t>
            </a:r>
            <a:endParaRPr lang="it-IT" sz="1200" b="1" dirty="0">
              <a:latin typeface="Times New Roman" pitchFamily="18" charset="0"/>
              <a:cs typeface="Times New Roman" pitchFamily="18" charset="0"/>
            </a:endParaRPr>
          </a:p>
        </p:txBody>
      </p:sp>
      <p:sp>
        <p:nvSpPr>
          <p:cNvPr id="15" name="Ritardo 14"/>
          <p:cNvSpPr/>
          <p:nvPr/>
        </p:nvSpPr>
        <p:spPr>
          <a:xfrm>
            <a:off x="-202" y="10138049"/>
            <a:ext cx="1670342" cy="612648"/>
          </a:xfrm>
          <a:prstGeom prst="flowChartDelay">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39</a:t>
            </a:r>
            <a:endParaRPr lang="it-IT" sz="3200" b="1" dirty="0">
              <a:solidFill>
                <a:srgbClr val="000000"/>
              </a:solidFill>
            </a:endParaRPr>
          </a:p>
        </p:txBody>
      </p:sp>
      <p:pic>
        <p:nvPicPr>
          <p:cNvPr id="1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spTree>
    <p:extLst>
      <p:ext uri="{BB962C8B-B14F-4D97-AF65-F5344CB8AC3E}">
        <p14:creationId xmlns:p14="http://schemas.microsoft.com/office/powerpoint/2010/main" val="7678518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99FF">
            <a:alpha val="50000"/>
          </a:srgbClr>
        </a:solidFill>
        <a:effectLst/>
      </p:bgPr>
    </p:bg>
    <p:spTree>
      <p:nvGrpSpPr>
        <p:cNvPr id="1" name=""/>
        <p:cNvGrpSpPr/>
        <p:nvPr/>
      </p:nvGrpSpPr>
      <p:grpSpPr>
        <a:xfrm>
          <a:off x="0" y="0"/>
          <a:ext cx="0" cy="0"/>
          <a:chOff x="0" y="0"/>
          <a:chExt cx="0" cy="0"/>
        </a:xfrm>
      </p:grpSpPr>
      <p:pic>
        <p:nvPicPr>
          <p:cNvPr id="2050" name="Picture 2" descr="C:\Users\Alfio Cavallaro\Desktop\ATTIVITA' KIWANIANE\Attività svolte\Caminetto Bresadola\Caminetto micologia\caminetto Luigi Micologia\IMG_19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905" y="288107"/>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fio Cavallaro\Desktop\ATTIVITA' KIWANIANE\Attività svolte\Caminetto Bresadola\Caminetto micologia\caminetto Luigi Micologia\IMG_19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6325" y="288107"/>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lfio Cavallaro\Desktop\ATTIVITA' KIWANIANE\Attività svolte\Caminetto Bresadola\Caminetto micologia\caminetto Luigi Micologia\IMG_19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6655" y="3793522"/>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lfio Cavallaro\Desktop\ATTIVITA' KIWANIANE\Attività svolte\Caminetto Bresadola\Caminetto micologia\caminetto Luigi Micologia\IMG_19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630" y="5351825"/>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502285" y="2903553"/>
            <a:ext cx="3220931" cy="2308324"/>
          </a:xfrm>
          <a:prstGeom prst="rect">
            <a:avLst/>
          </a:prstGeom>
        </p:spPr>
        <p:txBody>
          <a:bodyPr wrap="square">
            <a:spAutoFit/>
          </a:bodyPr>
          <a:lstStyle/>
          <a:p>
            <a:r>
              <a:rPr lang="it-IT" sz="1200" b="1" dirty="0" smtClean="0">
                <a:solidFill>
                  <a:srgbClr val="C00000"/>
                </a:solidFill>
                <a:latin typeface="Times New Roman" pitchFamily="18" charset="0"/>
                <a:cs typeface="Times New Roman" pitchFamily="18" charset="0"/>
              </a:rPr>
              <a:t>Il Gruppo «Jonico Etneo» </a:t>
            </a:r>
            <a:r>
              <a:rPr lang="it-IT" sz="1200" b="1" dirty="0">
                <a:solidFill>
                  <a:srgbClr val="C00000"/>
                </a:solidFill>
                <a:latin typeface="Times New Roman" pitchFamily="18" charset="0"/>
                <a:cs typeface="Times New Roman" pitchFamily="18" charset="0"/>
              </a:rPr>
              <a:t>, denominato così per la particolare collocazione geografica</a:t>
            </a:r>
            <a:r>
              <a:rPr lang="it-IT" sz="1200" b="1" dirty="0">
                <a:latin typeface="Times New Roman" pitchFamily="18" charset="0"/>
                <a:cs typeface="Times New Roman" pitchFamily="18" charset="0"/>
              </a:rPr>
              <a:t>, è nato a Riposto nel 1993. Cresciuto scientificamente negli anni grazie al costante impegno di esperti studiosi di micologia, è diventato un vero e proprio punto di riferimento per un gran numero di appassionati.  Conosciuto in tutta Italia ed anche all'estero soprattutto per merito delle annuali </a:t>
            </a:r>
            <a:r>
              <a:rPr lang="it-IT" sz="1200" b="1" dirty="0">
                <a:latin typeface="Times New Roman" pitchFamily="18" charset="0"/>
                <a:cs typeface="Times New Roman" pitchFamily="18" charset="0"/>
                <a:hlinkClick r:id="rId6"/>
              </a:rPr>
              <a:t>Riviste di Micologia Siciliana</a:t>
            </a:r>
            <a:r>
              <a:rPr lang="it-IT" sz="1200" b="1" dirty="0">
                <a:latin typeface="Times New Roman" pitchFamily="18" charset="0"/>
                <a:cs typeface="Times New Roman" pitchFamily="18" charset="0"/>
              </a:rPr>
              <a:t> e dei </a:t>
            </a:r>
            <a:r>
              <a:rPr lang="it-IT" sz="1200" b="1" dirty="0">
                <a:latin typeface="Times New Roman" pitchFamily="18" charset="0"/>
                <a:cs typeface="Times New Roman" pitchFamily="18" charset="0"/>
                <a:hlinkClick r:id="rId7"/>
              </a:rPr>
              <a:t>Numeri Speciali</a:t>
            </a:r>
            <a:r>
              <a:rPr lang="it-IT" sz="1200" b="1" dirty="0">
                <a:latin typeface="Times New Roman" pitchFamily="18" charset="0"/>
                <a:cs typeface="Times New Roman" pitchFamily="18" charset="0"/>
              </a:rPr>
              <a:t> realizzati in occasione delle Mostre Micologiche di Riposto. </a:t>
            </a:r>
          </a:p>
        </p:txBody>
      </p:sp>
      <p:sp>
        <p:nvSpPr>
          <p:cNvPr id="2" name="Rettangolo 1"/>
          <p:cNvSpPr/>
          <p:nvPr/>
        </p:nvSpPr>
        <p:spPr>
          <a:xfrm>
            <a:off x="519406" y="7776939"/>
            <a:ext cx="3189217" cy="1938992"/>
          </a:xfrm>
          <a:prstGeom prst="rect">
            <a:avLst/>
          </a:prstGeom>
        </p:spPr>
        <p:txBody>
          <a:bodyPr wrap="square">
            <a:spAutoFit/>
          </a:bodyPr>
          <a:lstStyle/>
          <a:p>
            <a:endParaRPr lang="it-IT" sz="1200" b="1" dirty="0">
              <a:latin typeface="Times New Roman" pitchFamily="18" charset="0"/>
              <a:cs typeface="Times New Roman" pitchFamily="18" charset="0"/>
            </a:endParaRPr>
          </a:p>
          <a:p>
            <a:r>
              <a:rPr lang="it-IT" sz="1200" b="1" dirty="0">
                <a:latin typeface="Times New Roman" pitchFamily="18" charset="0"/>
                <a:cs typeface="Times New Roman" pitchFamily="18" charset="0"/>
              </a:rPr>
              <a:t>Molto apprezzati anche i </a:t>
            </a:r>
            <a:r>
              <a:rPr lang="it-IT" sz="1200" b="1" dirty="0" smtClean="0">
                <a:latin typeface="Times New Roman" pitchFamily="18" charset="0"/>
                <a:cs typeface="Times New Roman" pitchFamily="18" charset="0"/>
              </a:rPr>
              <a:t>loro </a:t>
            </a:r>
            <a:r>
              <a:rPr lang="it-IT" sz="1200" b="1" dirty="0">
                <a:latin typeface="Times New Roman" pitchFamily="18" charset="0"/>
                <a:cs typeface="Times New Roman" pitchFamily="18" charset="0"/>
                <a:hlinkClick r:id="rId8"/>
              </a:rPr>
              <a:t>poster</a:t>
            </a:r>
            <a:r>
              <a:rPr lang="it-IT" sz="1200" b="1" dirty="0">
                <a:latin typeface="Times New Roman" pitchFamily="18" charset="0"/>
                <a:cs typeface="Times New Roman" pitchFamily="18" charset="0"/>
              </a:rPr>
              <a:t> originali: </a:t>
            </a:r>
          </a:p>
          <a:p>
            <a:pPr marL="171450" lvl="0" indent="-171450">
              <a:buFont typeface="Arial" pitchFamily="34" charset="0"/>
              <a:buChar char="•"/>
            </a:pPr>
            <a:r>
              <a:rPr lang="it-IT" sz="1200" b="1" dirty="0">
                <a:latin typeface="Times New Roman" pitchFamily="18" charset="0"/>
                <a:cs typeface="Times New Roman" pitchFamily="18" charset="0"/>
              </a:rPr>
              <a:t>Funghi dell'Etna </a:t>
            </a:r>
          </a:p>
          <a:p>
            <a:pPr marL="171450" lvl="0" indent="-171450">
              <a:buFont typeface="Arial" pitchFamily="34" charset="0"/>
              <a:buChar char="•"/>
            </a:pPr>
            <a:r>
              <a:rPr lang="it-IT" sz="1200" b="1" dirty="0">
                <a:latin typeface="Times New Roman" pitchFamily="18" charset="0"/>
                <a:cs typeface="Times New Roman" pitchFamily="18" charset="0"/>
              </a:rPr>
              <a:t>Funghi dei </a:t>
            </a:r>
            <a:r>
              <a:rPr lang="it-IT" sz="1200" b="1" dirty="0" err="1">
                <a:latin typeface="Times New Roman" pitchFamily="18" charset="0"/>
                <a:cs typeface="Times New Roman" pitchFamily="18" charset="0"/>
              </a:rPr>
              <a:t>Nebrodi</a:t>
            </a:r>
            <a:r>
              <a:rPr lang="it-IT" sz="1200" b="1" dirty="0">
                <a:latin typeface="Times New Roman" pitchFamily="18" charset="0"/>
                <a:cs typeface="Times New Roman" pitchFamily="18" charset="0"/>
              </a:rPr>
              <a:t> </a:t>
            </a:r>
          </a:p>
          <a:p>
            <a:pPr marL="171450" lvl="0" indent="-171450">
              <a:buFont typeface="Arial" pitchFamily="34" charset="0"/>
              <a:buChar char="•"/>
            </a:pPr>
            <a:r>
              <a:rPr lang="it-IT" sz="1200" b="1" dirty="0">
                <a:latin typeface="Times New Roman" pitchFamily="18" charset="0"/>
                <a:cs typeface="Times New Roman" pitchFamily="18" charset="0"/>
              </a:rPr>
              <a:t>Funghi del bosco di Santo Pietro </a:t>
            </a:r>
          </a:p>
          <a:p>
            <a:pPr marL="171450" lvl="0" indent="-171450">
              <a:buFont typeface="Arial" pitchFamily="34" charset="0"/>
              <a:buChar char="•"/>
            </a:pPr>
            <a:r>
              <a:rPr lang="it-IT" sz="1200" b="1" dirty="0">
                <a:latin typeface="Times New Roman" pitchFamily="18" charset="0"/>
                <a:cs typeface="Times New Roman" pitchFamily="18" charset="0"/>
              </a:rPr>
              <a:t>Funghi della Valle dell'Alcantara </a:t>
            </a:r>
          </a:p>
          <a:p>
            <a:r>
              <a:rPr lang="it-IT" sz="1200" b="1" dirty="0">
                <a:latin typeface="Times New Roman" pitchFamily="18" charset="0"/>
                <a:cs typeface="Times New Roman" pitchFamily="18" charset="0"/>
              </a:rPr>
              <a:t>La loro sede, grazie anche alla sua prestigiosa biblioteca, rappresenta da alcuni anni a questa parte un importante centro studi di micologia. </a:t>
            </a:r>
          </a:p>
        </p:txBody>
      </p:sp>
      <p:sp>
        <p:nvSpPr>
          <p:cNvPr id="9" name="Rettangolo 8"/>
          <p:cNvSpPr/>
          <p:nvPr/>
        </p:nvSpPr>
        <p:spPr>
          <a:xfrm>
            <a:off x="-24064" y="0"/>
            <a:ext cx="342143" cy="108013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tardo 10"/>
          <p:cNvSpPr/>
          <p:nvPr/>
        </p:nvSpPr>
        <p:spPr>
          <a:xfrm>
            <a:off x="346650" y="10138049"/>
            <a:ext cx="1670342" cy="612648"/>
          </a:xfrm>
          <a:prstGeom prst="flowChartDelay">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40</a:t>
            </a:r>
            <a:endParaRPr lang="it-IT" sz="3200" b="1" dirty="0">
              <a:solidFill>
                <a:srgbClr val="000000"/>
              </a:solidFill>
            </a:endParaRPr>
          </a:p>
        </p:txBody>
      </p:sp>
      <p:pic>
        <p:nvPicPr>
          <p:cNvPr id="1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pic>
        <p:nvPicPr>
          <p:cNvPr id="3074" name="Picture 2" descr="C:\Users\Alfio Cavallaro\Desktop\ATTIVITA' KIWANIANE\Attività svolte\Caminetto Bresadola____\Caminetto micologia\Foto\IMG_601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297"/>
          <a:stretch/>
        </p:blipFill>
        <p:spPr bwMode="auto">
          <a:xfrm rot="5400000">
            <a:off x="3852143" y="6822797"/>
            <a:ext cx="3627704" cy="303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18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99FF">
            <a:alpha val="50000"/>
          </a:srgbClr>
        </a:solidFill>
        <a:effectLst/>
      </p:bgPr>
    </p:bg>
    <p:spTree>
      <p:nvGrpSpPr>
        <p:cNvPr id="1" name=""/>
        <p:cNvGrpSpPr/>
        <p:nvPr/>
      </p:nvGrpSpPr>
      <p:grpSpPr>
        <a:xfrm>
          <a:off x="0" y="0"/>
          <a:ext cx="0" cy="0"/>
          <a:chOff x="0" y="0"/>
          <a:chExt cx="0" cy="0"/>
        </a:xfrm>
      </p:grpSpPr>
      <p:pic>
        <p:nvPicPr>
          <p:cNvPr id="2" name="Picture 12" descr="C:\Users\Alfio Cavallaro\Desktop\ATTIVITA' KIWANIANE\Attività svolte\Caminetto Bresadola\Caminetto micologia\Foto\IMG_6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942142" y="834329"/>
            <a:ext cx="3316224" cy="2487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lfio Cavallaro\Desktop\ATTIVITA' KIWANIANE\Attività svolte\Caminetto Bresadola\Caminetto micologia\Foto\IMG_6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45423" y="897260"/>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032273" y="8450445"/>
            <a:ext cx="3316224" cy="2123658"/>
          </a:xfrm>
          <a:prstGeom prst="rect">
            <a:avLst/>
          </a:prstGeom>
        </p:spPr>
        <p:txBody>
          <a:bodyPr wrap="square">
            <a:spAutoFit/>
          </a:bodyPr>
          <a:lstStyle/>
          <a:p>
            <a:r>
              <a:rPr lang="it-IT" sz="1200" b="1" dirty="0">
                <a:latin typeface="Times New Roman" pitchFamily="18" charset="0"/>
                <a:cs typeface="Times New Roman" pitchFamily="18" charset="0"/>
              </a:rPr>
              <a:t>Al </a:t>
            </a:r>
            <a:r>
              <a:rPr lang="it-IT" sz="1200" b="1" dirty="0" smtClean="0">
                <a:latin typeface="Times New Roman" pitchFamily="18" charset="0"/>
                <a:cs typeface="Times New Roman" pitchFamily="18" charset="0"/>
              </a:rPr>
              <a:t>caminetto è seguita una lauta cena. Pezzo forte un Pesce Spada di 30 Kg, </a:t>
            </a:r>
            <a:r>
              <a:rPr lang="it-IT" sz="1200" b="1" dirty="0">
                <a:latin typeface="Times New Roman" pitchFamily="18" charset="0"/>
                <a:cs typeface="Times New Roman" pitchFamily="18" charset="0"/>
              </a:rPr>
              <a:t>affettato e </a:t>
            </a:r>
            <a:r>
              <a:rPr lang="it-IT" sz="1200" b="1" dirty="0" smtClean="0">
                <a:latin typeface="Times New Roman" pitchFamily="18" charset="0"/>
                <a:cs typeface="Times New Roman" pitchFamily="18" charset="0"/>
              </a:rPr>
              <a:t>grigliato in loco dallo </a:t>
            </a:r>
            <a:r>
              <a:rPr lang="it-IT" sz="1200" b="1" dirty="0">
                <a:latin typeface="Times New Roman" pitchFamily="18" charset="0"/>
                <a:cs typeface="Times New Roman" pitchFamily="18" charset="0"/>
              </a:rPr>
              <a:t>Zio Nino di </a:t>
            </a:r>
            <a:r>
              <a:rPr lang="it-IT" sz="1200" b="1" dirty="0" smtClean="0">
                <a:latin typeface="Times New Roman" pitchFamily="18" charset="0"/>
                <a:cs typeface="Times New Roman" pitchFamily="18" charset="0"/>
              </a:rPr>
              <a:t>S. M. </a:t>
            </a:r>
            <a:r>
              <a:rPr lang="it-IT" sz="1200" b="1" dirty="0">
                <a:latin typeface="Times New Roman" pitchFamily="18" charset="0"/>
                <a:cs typeface="Times New Roman" pitchFamily="18" charset="0"/>
              </a:rPr>
              <a:t>la </a:t>
            </a:r>
            <a:r>
              <a:rPr lang="it-IT" sz="1200" b="1" dirty="0" smtClean="0">
                <a:latin typeface="Times New Roman" pitchFamily="18" charset="0"/>
                <a:cs typeface="Times New Roman" pitchFamily="18" charset="0"/>
              </a:rPr>
              <a:t>Scala – Acireale (CT). </a:t>
            </a:r>
          </a:p>
          <a:p>
            <a:r>
              <a:rPr lang="it-IT" sz="1200" b="1" dirty="0" smtClean="0">
                <a:latin typeface="Times New Roman" pitchFamily="18" charset="0"/>
                <a:cs typeface="Times New Roman" pitchFamily="18" charset="0"/>
              </a:rPr>
              <a:t>Emozionante, nel corso della serata, l’intervento della Sig.ra Ada </a:t>
            </a:r>
            <a:r>
              <a:rPr lang="it-IT" sz="1200" b="1" dirty="0" err="1" smtClean="0">
                <a:latin typeface="Times New Roman" pitchFamily="18" charset="0"/>
                <a:cs typeface="Times New Roman" pitchFamily="18" charset="0"/>
              </a:rPr>
              <a:t>Carrano</a:t>
            </a:r>
            <a:r>
              <a:rPr lang="it-IT" sz="1200" b="1" dirty="0" smtClean="0">
                <a:latin typeface="Times New Roman" pitchFamily="18" charset="0"/>
                <a:cs typeface="Times New Roman" pitchFamily="18" charset="0"/>
              </a:rPr>
              <a:t>, moglie del Socio Onorario Dr. Rosario Russo, recentemente scomparso. </a:t>
            </a:r>
            <a:r>
              <a:rPr lang="it-IT" sz="1200" b="1" dirty="0" smtClean="0">
                <a:solidFill>
                  <a:srgbClr val="C00000"/>
                </a:solidFill>
                <a:latin typeface="Times New Roman" pitchFamily="18" charset="0"/>
                <a:cs typeface="Times New Roman" pitchFamily="18" charset="0"/>
              </a:rPr>
              <a:t>La Sig.ra </a:t>
            </a:r>
            <a:r>
              <a:rPr lang="it-IT" sz="1200" b="1" dirty="0" err="1" smtClean="0">
                <a:solidFill>
                  <a:srgbClr val="C00000"/>
                </a:solidFill>
                <a:latin typeface="Times New Roman" pitchFamily="18" charset="0"/>
                <a:cs typeface="Times New Roman" pitchFamily="18" charset="0"/>
              </a:rPr>
              <a:t>Carrano</a:t>
            </a:r>
            <a:r>
              <a:rPr lang="it-IT" sz="1200" b="1" dirty="0" smtClean="0">
                <a:solidFill>
                  <a:srgbClr val="C00000"/>
                </a:solidFill>
                <a:latin typeface="Times New Roman" pitchFamily="18" charset="0"/>
                <a:cs typeface="Times New Roman" pitchFamily="18" charset="0"/>
              </a:rPr>
              <a:t>, oltre a leggere uno scritto inedito di Rosario, ha ringraziato il Club per la vicinanza mostrata al suo congiunto nell’ultima fase della malattia.</a:t>
            </a:r>
            <a:endParaRPr lang="it-IT" sz="1200" b="1" dirty="0">
              <a:solidFill>
                <a:srgbClr val="C00000"/>
              </a:solidFill>
              <a:latin typeface="Times New Roman" pitchFamily="18" charset="0"/>
              <a:cs typeface="Times New Roman" pitchFamily="18" charset="0"/>
            </a:endParaRPr>
          </a:p>
        </p:txBody>
      </p:sp>
      <p:sp>
        <p:nvSpPr>
          <p:cNvPr id="3" name="Rettangolo 2"/>
          <p:cNvSpPr/>
          <p:nvPr/>
        </p:nvSpPr>
        <p:spPr>
          <a:xfrm>
            <a:off x="419989" y="4020537"/>
            <a:ext cx="3416837" cy="3231654"/>
          </a:xfrm>
          <a:prstGeom prst="rect">
            <a:avLst/>
          </a:prstGeom>
        </p:spPr>
        <p:txBody>
          <a:bodyPr wrap="square">
            <a:spAutoFit/>
          </a:bodyPr>
          <a:lstStyle/>
          <a:p>
            <a:r>
              <a:rPr lang="it-IT" sz="1200" b="1" dirty="0" smtClean="0">
                <a:solidFill>
                  <a:srgbClr val="C00000"/>
                </a:solidFill>
                <a:latin typeface="Times New Roman" pitchFamily="18" charset="0"/>
                <a:cs typeface="Times New Roman" pitchFamily="18" charset="0"/>
              </a:rPr>
              <a:t>Con questo caminetto il </a:t>
            </a:r>
            <a:r>
              <a:rPr lang="it-IT" sz="1200" b="1" dirty="0" err="1" smtClean="0">
                <a:solidFill>
                  <a:srgbClr val="C00000"/>
                </a:solidFill>
                <a:latin typeface="Times New Roman" pitchFamily="18" charset="0"/>
                <a:cs typeface="Times New Roman" pitchFamily="18" charset="0"/>
              </a:rPr>
              <a:t>Kiwanis</a:t>
            </a:r>
            <a:r>
              <a:rPr lang="it-IT" sz="1200" b="1" dirty="0" smtClean="0">
                <a:solidFill>
                  <a:srgbClr val="C00000"/>
                </a:solidFill>
                <a:latin typeface="Times New Roman" pitchFamily="18" charset="0"/>
                <a:cs typeface="Times New Roman" pitchFamily="18" charset="0"/>
              </a:rPr>
              <a:t> Club di</a:t>
            </a:r>
          </a:p>
          <a:p>
            <a:r>
              <a:rPr lang="it-IT" sz="1200" b="1" dirty="0" smtClean="0">
                <a:solidFill>
                  <a:srgbClr val="C00000"/>
                </a:solidFill>
                <a:latin typeface="Times New Roman" pitchFamily="18" charset="0"/>
                <a:cs typeface="Times New Roman" pitchFamily="18" charset="0"/>
              </a:rPr>
              <a:t>Zafferana Etnea si </a:t>
            </a:r>
            <a:r>
              <a:rPr lang="it-IT" sz="1200" b="1" dirty="0" err="1" smtClean="0">
                <a:solidFill>
                  <a:srgbClr val="C00000"/>
                </a:solidFill>
                <a:latin typeface="Times New Roman" pitchFamily="18" charset="0"/>
                <a:cs typeface="Times New Roman" pitchFamily="18" charset="0"/>
              </a:rPr>
              <a:t>prefiggieva</a:t>
            </a:r>
            <a:r>
              <a:rPr lang="it-IT" sz="1200" b="1" dirty="0" smtClean="0">
                <a:solidFill>
                  <a:srgbClr val="C00000"/>
                </a:solidFill>
                <a:latin typeface="Times New Roman" pitchFamily="18" charset="0"/>
                <a:cs typeface="Times New Roman" pitchFamily="18" charset="0"/>
              </a:rPr>
              <a:t> di</a:t>
            </a:r>
            <a:r>
              <a:rPr lang="it-IT" sz="1200" b="1" dirty="0">
                <a:solidFill>
                  <a:srgbClr val="C00000"/>
                </a:solidFill>
                <a:latin typeface="Times New Roman" pitchFamily="18" charset="0"/>
                <a:cs typeface="Times New Roman" pitchFamily="18" charset="0"/>
              </a:rPr>
              <a:t>: </a:t>
            </a:r>
          </a:p>
          <a:p>
            <a:pPr marL="171450" lvl="0" indent="-171450">
              <a:buFont typeface="Arial" pitchFamily="34" charset="0"/>
              <a:buChar char="•"/>
            </a:pPr>
            <a:r>
              <a:rPr lang="it-IT" sz="1200" b="1" dirty="0">
                <a:latin typeface="Times New Roman" pitchFamily="18" charset="0"/>
                <a:cs typeface="Times New Roman" pitchFamily="18" charset="0"/>
              </a:rPr>
              <a:t>Promuovere una cultura ecologica, intesa sia come conoscenza delle problematiche relative alla tutela e al miglioramento degli ecosistemi naturali, sia come promozione dei comportamenti relativi;</a:t>
            </a:r>
          </a:p>
          <a:p>
            <a:pPr marL="171450" lvl="0" indent="-171450">
              <a:buFont typeface="Arial" pitchFamily="34" charset="0"/>
              <a:buChar char="•"/>
            </a:pPr>
            <a:r>
              <a:rPr lang="it-IT" sz="1200" b="1" dirty="0">
                <a:latin typeface="Times New Roman" pitchFamily="18" charset="0"/>
                <a:cs typeface="Times New Roman" pitchFamily="18" charset="0"/>
              </a:rPr>
              <a:t>Promuovere lo studio dei funghi e dei problemi connessi alla micologia, con tutte le iniziative atte a raggiungere lo scopo;</a:t>
            </a:r>
          </a:p>
          <a:p>
            <a:pPr marL="171450" lvl="0" indent="-171450">
              <a:buFont typeface="Arial" pitchFamily="34" charset="0"/>
              <a:buChar char="•"/>
            </a:pPr>
            <a:r>
              <a:rPr lang="it-IT" sz="1200" b="1" dirty="0">
                <a:latin typeface="Times New Roman" pitchFamily="18" charset="0"/>
                <a:cs typeface="Times New Roman" pitchFamily="18" charset="0"/>
              </a:rPr>
              <a:t>Promuovere sul piano locale la razionalizzazione e l'ammodernamento della normativa relativa alla raccolta dei funghi, con particolare riferimento alla tutela dell'ambiente e alla ricerca scientifica;</a:t>
            </a:r>
          </a:p>
          <a:p>
            <a:pPr marL="171450" lvl="0" indent="-171450">
              <a:buFont typeface="Arial" pitchFamily="34" charset="0"/>
              <a:buChar char="•"/>
            </a:pPr>
            <a:r>
              <a:rPr lang="it-IT" sz="1200" b="1" dirty="0">
                <a:latin typeface="Times New Roman" pitchFamily="18" charset="0"/>
                <a:cs typeface="Times New Roman" pitchFamily="18" charset="0"/>
              </a:rPr>
              <a:t>Promuovere l'educazione sanitaria relativa alla </a:t>
            </a:r>
            <a:r>
              <a:rPr lang="it-IT" sz="1200" b="1" dirty="0" smtClean="0">
                <a:latin typeface="Times New Roman" pitchFamily="18" charset="0"/>
                <a:cs typeface="Times New Roman" pitchFamily="18" charset="0"/>
              </a:rPr>
              <a:t>micologia.</a:t>
            </a:r>
            <a:endParaRPr lang="it-IT" sz="1200" b="1" dirty="0">
              <a:latin typeface="Times New Roman" pitchFamily="18" charset="0"/>
              <a:cs typeface="Times New Roman" pitchFamily="18" charset="0"/>
            </a:endParaRPr>
          </a:p>
        </p:txBody>
      </p:sp>
      <p:pic>
        <p:nvPicPr>
          <p:cNvPr id="6" name="Picture 4" descr="C:\Users\Alfio Cavallaro\Desktop\ATTIVITA' KIWANIANE\Attività svolte\Caminetto Bresadola\Caminetto micologia\caminetto Luigi Micologia\IMG_19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561"/>
          <a:stretch/>
        </p:blipFill>
        <p:spPr bwMode="auto">
          <a:xfrm>
            <a:off x="3984147" y="6087982"/>
            <a:ext cx="3316224" cy="2075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Users\Alfio Cavallaro\Desktop\ATTIVITA' KIWANIANE\Attività svolte\Caminetto Bresadola\Caminetto micologia\caminetto Luigi Micologia\IMG_19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159" y="7425118"/>
            <a:ext cx="3316224" cy="2487168"/>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24064" y="0"/>
            <a:ext cx="342143" cy="108013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itardo 9"/>
          <p:cNvSpPr/>
          <p:nvPr/>
        </p:nvSpPr>
        <p:spPr>
          <a:xfrm>
            <a:off x="346650" y="10138049"/>
            <a:ext cx="1670342" cy="612648"/>
          </a:xfrm>
          <a:prstGeom prst="flowChartDelay">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41</a:t>
            </a:r>
            <a:endParaRPr lang="it-IT" sz="3200" b="1" dirty="0">
              <a:solidFill>
                <a:srgbClr val="000000"/>
              </a:solidFill>
            </a:endParaRP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pic>
        <p:nvPicPr>
          <p:cNvPr id="4098" name="Picture 2" descr="C:\Users\Alfio Cavallaro\Desktop\ATTIVITA' KIWANIANE\Attività svolte\Caminetto Bresadola____\Caminetto micologia\Foto\IMG_601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099"/>
          <a:stretch/>
        </p:blipFill>
        <p:spPr bwMode="auto">
          <a:xfrm>
            <a:off x="3984147" y="3888507"/>
            <a:ext cx="3316224" cy="201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69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70000"/>
          </a:schemeClr>
        </a:solidFill>
        <a:effectLst/>
      </p:bgPr>
    </p:bg>
    <p:spTree>
      <p:nvGrpSpPr>
        <p:cNvPr id="1" name=""/>
        <p:cNvGrpSpPr/>
        <p:nvPr/>
      </p:nvGrpSpPr>
      <p:grpSpPr>
        <a:xfrm>
          <a:off x="0" y="0"/>
          <a:ext cx="0" cy="0"/>
          <a:chOff x="0" y="0"/>
          <a:chExt cx="0" cy="0"/>
        </a:xfrm>
      </p:grpSpPr>
      <p:sp>
        <p:nvSpPr>
          <p:cNvPr id="5" name="CasellaDiTesto 4"/>
          <p:cNvSpPr txBox="1"/>
          <p:nvPr/>
        </p:nvSpPr>
        <p:spPr>
          <a:xfrm>
            <a:off x="605231" y="3418919"/>
            <a:ext cx="6716626" cy="954107"/>
          </a:xfrm>
          <a:prstGeom prst="rect">
            <a:avLst/>
          </a:prstGeom>
          <a:noFill/>
        </p:spPr>
        <p:txBody>
          <a:bodyPr wrap="square" rtlCol="0">
            <a:spAutoFit/>
          </a:bodyPr>
          <a:lstStyle/>
          <a:p>
            <a:r>
              <a:rPr lang="it-IT" sz="1400" b="1" dirty="0" smtClean="0">
                <a:latin typeface="Times New Roman" pitchFamily="18" charset="0"/>
                <a:cs typeface="Times New Roman" pitchFamily="18" charset="0"/>
              </a:rPr>
              <a:t>L’impegno principale , ha detto il Presidente Cavallaro, sarà rivolto a cementare l’amicizia tra i soci del club e con quelli  degli altri club divisionali, a dare visibilità al Club nella comunità, ad incrementare il numero dei soci ma </a:t>
            </a:r>
            <a:r>
              <a:rPr lang="it-IT" sz="1400" b="1" dirty="0" err="1" smtClean="0">
                <a:latin typeface="Times New Roman" pitchFamily="18" charset="0"/>
                <a:cs typeface="Times New Roman" pitchFamily="18" charset="0"/>
              </a:rPr>
              <a:t>sopprattutto</a:t>
            </a:r>
            <a:r>
              <a:rPr lang="it-IT" sz="1400" b="1" dirty="0" smtClean="0">
                <a:latin typeface="Times New Roman" pitchFamily="18" charset="0"/>
                <a:cs typeface="Times New Roman" pitchFamily="18" charset="0"/>
              </a:rPr>
              <a:t> al service, sia locale che internazionale, l’ELIMINATE. </a:t>
            </a:r>
            <a:endParaRPr lang="it-IT" sz="1400" dirty="0"/>
          </a:p>
        </p:txBody>
      </p:sp>
      <p:pic>
        <p:nvPicPr>
          <p:cNvPr id="11" name="Picture 5" descr="C:\Users\Alfio Cavallaro\Desktop\ATTIVITA' KIWANIANE\Attività svolte\29 Ottobre Passaggio della Campana\foto passaggio campana\P1020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1833" y="757304"/>
            <a:ext cx="3361237" cy="252092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2" name="Picture 7" descr="C:\Users\Alfio Cavallaro\Desktop\ATTIVITA' KIWANIANE\Attività svolte\29 Ottobre Passaggio della Campana\foto passaggio campana\P1020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01" y="745679"/>
            <a:ext cx="3361238" cy="252092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3" name="Picture 2" descr="C:\Users\Alfio Cavallaro\Desktop\ATTIVITA' KIWANIANE\Attività svolte\29 Ottobre Passaggio della Campana\foto passaggio campana\P10208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821" y="4470781"/>
            <a:ext cx="2773056" cy="207979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4" name="Picture 4" descr="C:\Users\Alfio Cavallaro\Desktop\ATTIVITA' KIWANIANE\Attività svolte\29 Ottobre Passaggio della Campana\foto passaggio campana\P10208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565" y="8198031"/>
            <a:ext cx="2219327" cy="166449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5" name="Picture 5" descr="C:\Users\Alfio Cavallaro\Desktop\ATTIVITA' KIWANIANE\Attività svolte\29 Ottobre Passaggio della Campana\foto passaggio campana\P10208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6481" y="8270002"/>
            <a:ext cx="2027404" cy="152055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6" name="Picture 7" descr="C:\Users\Alfio Cavallaro\Desktop\ATTIVITA' KIWANIANE\Attività svolte\29 Ottobre Passaggio della Campana\foto passaggio campana\P102087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3856" y="4436104"/>
            <a:ext cx="2808937" cy="210670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7" name="Picture 6" descr="C:\Users\Alfio Cavallaro\Desktop\ATTIVITA' KIWANIANE\Attività svolte\29 Ottobre Passaggio della Campana\foto passaggio campana\P102087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5904" y="8010678"/>
            <a:ext cx="2469132" cy="185184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8" name="Rettangolo 17"/>
          <p:cNvSpPr/>
          <p:nvPr/>
        </p:nvSpPr>
        <p:spPr>
          <a:xfrm>
            <a:off x="423879" y="6785934"/>
            <a:ext cx="7050631" cy="954107"/>
          </a:xfrm>
          <a:prstGeom prst="rect">
            <a:avLst/>
          </a:prstGeom>
        </p:spPr>
        <p:txBody>
          <a:bodyPr wrap="square">
            <a:spAutoFit/>
          </a:bodyPr>
          <a:lstStyle/>
          <a:p>
            <a:r>
              <a:rPr lang="it-IT" sz="1400" b="1" dirty="0" smtClean="0">
                <a:latin typeface="Times New Roman" pitchFamily="18" charset="0"/>
                <a:cs typeface="Times New Roman" pitchFamily="18" charset="0"/>
              </a:rPr>
              <a:t>Alla presentazione </a:t>
            </a:r>
            <a:r>
              <a:rPr lang="it-IT" sz="1400" b="1" dirty="0">
                <a:latin typeface="Times New Roman" pitchFamily="18" charset="0"/>
                <a:cs typeface="Times New Roman" pitchFamily="18" charset="0"/>
              </a:rPr>
              <a:t>del nuovo Direttivo </a:t>
            </a:r>
            <a:r>
              <a:rPr lang="it-IT" sz="1400" b="1" dirty="0" smtClean="0">
                <a:latin typeface="Times New Roman" pitchFamily="18" charset="0"/>
                <a:cs typeface="Times New Roman" pitchFamily="18" charset="0"/>
              </a:rPr>
              <a:t>hanno fatto seguito i </a:t>
            </a:r>
            <a:r>
              <a:rPr lang="it-IT" sz="1400" b="1" dirty="0">
                <a:latin typeface="Times New Roman" pitchFamily="18" charset="0"/>
                <a:cs typeface="Times New Roman" pitchFamily="18" charset="0"/>
              </a:rPr>
              <a:t>saluti </a:t>
            </a:r>
            <a:r>
              <a:rPr lang="it-IT" sz="1400" b="1" dirty="0" smtClean="0">
                <a:latin typeface="Times New Roman" pitchFamily="18" charset="0"/>
                <a:cs typeface="Times New Roman" pitchFamily="18" charset="0"/>
              </a:rPr>
              <a:t>del </a:t>
            </a:r>
            <a:r>
              <a:rPr lang="it-IT" sz="1400" b="1" dirty="0" err="1" smtClean="0">
                <a:latin typeface="Times New Roman" pitchFamily="18" charset="0"/>
                <a:cs typeface="Times New Roman" pitchFamily="18" charset="0"/>
              </a:rPr>
              <a:t>Past</a:t>
            </a:r>
            <a:r>
              <a:rPr lang="it-IT" sz="1400" b="1" dirty="0" smtClean="0">
                <a:latin typeface="Times New Roman" pitchFamily="18" charset="0"/>
                <a:cs typeface="Times New Roman" pitchFamily="18" charset="0"/>
              </a:rPr>
              <a:t> Governatore </a:t>
            </a:r>
            <a:r>
              <a:rPr lang="it-IT" sz="1400" b="1" dirty="0">
                <a:latin typeface="Times New Roman" pitchFamily="18" charset="0"/>
                <a:cs typeface="Times New Roman" pitchFamily="18" charset="0"/>
              </a:rPr>
              <a:t>del </a:t>
            </a:r>
            <a:r>
              <a:rPr lang="it-IT" sz="1400" b="1" dirty="0" smtClean="0">
                <a:latin typeface="Times New Roman" pitchFamily="18" charset="0"/>
                <a:cs typeface="Times New Roman" pitchFamily="18" charset="0"/>
              </a:rPr>
              <a:t>Distretto </a:t>
            </a:r>
            <a:r>
              <a:rPr lang="it-IT" sz="1400" b="1" dirty="0">
                <a:latin typeface="Times New Roman" pitchFamily="18" charset="0"/>
                <a:cs typeface="Times New Roman" pitchFamily="18" charset="0"/>
              </a:rPr>
              <a:t>Italia-San </a:t>
            </a:r>
            <a:r>
              <a:rPr lang="it-IT" sz="1400" b="1" dirty="0" smtClean="0">
                <a:latin typeface="Times New Roman" pitchFamily="18" charset="0"/>
                <a:cs typeface="Times New Roman" pitchFamily="18" charset="0"/>
              </a:rPr>
              <a:t>Marino, Salvatore Costanza, e quello dei Signori Sindaci dei Comuni </a:t>
            </a:r>
            <a:r>
              <a:rPr lang="it-IT" sz="1400" b="1" dirty="0">
                <a:latin typeface="Times New Roman" pitchFamily="18" charset="0"/>
                <a:cs typeface="Times New Roman" pitchFamily="18" charset="0"/>
              </a:rPr>
              <a:t>di </a:t>
            </a:r>
            <a:r>
              <a:rPr lang="it-IT" sz="1400" b="1" dirty="0" smtClean="0">
                <a:latin typeface="Times New Roman" pitchFamily="18" charset="0"/>
                <a:cs typeface="Times New Roman" pitchFamily="18" charset="0"/>
              </a:rPr>
              <a:t>Zafferana Etnea e di Milo, rispettivamente Alfio Russo e Giuseppe Messina. Ha chiuso la serie di interventi  il Luogotenente Governatore della Divisione, Roberto </a:t>
            </a:r>
            <a:r>
              <a:rPr lang="it-IT" sz="1400" b="1" dirty="0" err="1" smtClean="0">
                <a:latin typeface="Times New Roman" pitchFamily="18" charset="0"/>
                <a:cs typeface="Times New Roman" pitchFamily="18" charset="0"/>
              </a:rPr>
              <a:t>Suma</a:t>
            </a:r>
            <a:r>
              <a:rPr lang="it-IT" sz="1400" b="1" dirty="0" smtClean="0">
                <a:latin typeface="Times New Roman" pitchFamily="18" charset="0"/>
                <a:cs typeface="Times New Roman" pitchFamily="18" charset="0"/>
              </a:rPr>
              <a:t>.</a:t>
            </a:r>
          </a:p>
        </p:txBody>
      </p:sp>
      <p:sp>
        <p:nvSpPr>
          <p:cNvPr id="20" name="Rettangolo 19"/>
          <p:cNvSpPr/>
          <p:nvPr/>
        </p:nvSpPr>
        <p:spPr>
          <a:xfrm>
            <a:off x="-24064" y="0"/>
            <a:ext cx="342143" cy="10801350"/>
          </a:xfrm>
          <a:prstGeom prst="rect">
            <a:avLst/>
          </a:prstGeom>
          <a:solidFill>
            <a:schemeClr val="accent1">
              <a:alpha val="7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itardo 1"/>
          <p:cNvSpPr/>
          <p:nvPr/>
        </p:nvSpPr>
        <p:spPr>
          <a:xfrm>
            <a:off x="336691" y="10138049"/>
            <a:ext cx="1670342" cy="612648"/>
          </a:xfrm>
          <a:prstGeom prst="flowChartDelay">
            <a:avLst/>
          </a:prstGeom>
          <a:solidFill>
            <a:schemeClr val="accent1">
              <a:alpha val="7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7</a:t>
            </a:r>
            <a:endParaRPr lang="it-IT" sz="3200" b="1" dirty="0">
              <a:solidFill>
                <a:srgbClr val="000000"/>
              </a:solidFill>
            </a:endParaRPr>
          </a:p>
        </p:txBody>
      </p:sp>
      <p:pic>
        <p:nvPicPr>
          <p:cNvPr id="2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674"/>
          <a:stretch/>
        </p:blipFill>
        <p:spPr bwMode="auto">
          <a:xfrm>
            <a:off x="468263" y="10296544"/>
            <a:ext cx="486493" cy="2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2599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8" name="Rettangolo 7"/>
          <p:cNvSpPr/>
          <p:nvPr/>
        </p:nvSpPr>
        <p:spPr>
          <a:xfrm>
            <a:off x="9791" y="1910"/>
            <a:ext cx="7561263" cy="1271995"/>
          </a:xfrm>
          <a:prstGeom prst="rect">
            <a:avLst/>
          </a:prstGeom>
          <a:solidFill>
            <a:schemeClr val="tx2">
              <a:lumMod val="5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457521" y="511306"/>
            <a:ext cx="4712380" cy="369332"/>
          </a:xfrm>
          <a:prstGeom prst="rect">
            <a:avLst/>
          </a:prstGeom>
          <a:noFill/>
          <a:ln>
            <a:solidFill>
              <a:schemeClr val="tx1"/>
            </a:solidFill>
          </a:ln>
        </p:spPr>
        <p:txBody>
          <a:bodyPr wrap="none" rtlCol="0">
            <a:spAutoFit/>
          </a:bodyPr>
          <a:lstStyle/>
          <a:p>
            <a:r>
              <a:rPr lang="it-IT" b="1" dirty="0" smtClean="0">
                <a:solidFill>
                  <a:schemeClr val="bg1"/>
                </a:solidFill>
              </a:rPr>
              <a:t>CONFERENZA – SPETTACOLO PER L’ ELIMINATE</a:t>
            </a:r>
            <a:endParaRPr lang="it-IT" b="1" dirty="0">
              <a:solidFill>
                <a:schemeClr val="bg1"/>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447" y="1571655"/>
            <a:ext cx="2570624" cy="36432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tardo 5"/>
          <p:cNvSpPr/>
          <p:nvPr/>
        </p:nvSpPr>
        <p:spPr>
          <a:xfrm>
            <a:off x="-202" y="10138049"/>
            <a:ext cx="1670342" cy="612648"/>
          </a:xfrm>
          <a:prstGeom prst="flowChartDelay">
            <a:avLst/>
          </a:prstGeom>
          <a:solidFill>
            <a:schemeClr val="tx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42</a:t>
            </a:r>
            <a:endParaRPr lang="it-IT" sz="3200" b="1" dirty="0">
              <a:solidFill>
                <a:srgbClr val="000000"/>
              </a:solidFill>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sp>
        <p:nvSpPr>
          <p:cNvPr id="3" name="Rettangolo 2"/>
          <p:cNvSpPr/>
          <p:nvPr/>
        </p:nvSpPr>
        <p:spPr>
          <a:xfrm>
            <a:off x="3564607" y="1475403"/>
            <a:ext cx="3778250" cy="3970318"/>
          </a:xfrm>
          <a:prstGeom prst="rect">
            <a:avLst/>
          </a:prstGeom>
        </p:spPr>
        <p:txBody>
          <a:bodyPr>
            <a:spAutoFit/>
          </a:bodyPr>
          <a:lstStyle/>
          <a:p>
            <a:r>
              <a:rPr lang="it-IT" sz="1200" b="1" dirty="0">
                <a:solidFill>
                  <a:srgbClr val="C00000"/>
                </a:solidFill>
                <a:latin typeface="Times New Roman" pitchFamily="18" charset="0"/>
                <a:cs typeface="Times New Roman" pitchFamily="18" charset="0"/>
              </a:rPr>
              <a:t>Organizzata dal </a:t>
            </a:r>
            <a:r>
              <a:rPr lang="it-IT" sz="1200" b="1" dirty="0" err="1">
                <a:solidFill>
                  <a:srgbClr val="C00000"/>
                </a:solidFill>
                <a:latin typeface="Times New Roman" pitchFamily="18" charset="0"/>
                <a:cs typeface="Times New Roman" pitchFamily="18" charset="0"/>
              </a:rPr>
              <a:t>Kiwanis</a:t>
            </a:r>
            <a:r>
              <a:rPr lang="it-IT" sz="1200" b="1" dirty="0">
                <a:solidFill>
                  <a:srgbClr val="C00000"/>
                </a:solidFill>
                <a:latin typeface="Times New Roman" pitchFamily="18" charset="0"/>
                <a:cs typeface="Times New Roman" pitchFamily="18" charset="0"/>
              </a:rPr>
              <a:t> Club Zafferana Etnea, Domenica 16 </a:t>
            </a:r>
            <a:r>
              <a:rPr lang="it-IT" sz="1200" b="1" dirty="0" smtClean="0">
                <a:solidFill>
                  <a:srgbClr val="C00000"/>
                </a:solidFill>
                <a:latin typeface="Times New Roman" pitchFamily="18" charset="0"/>
                <a:cs typeface="Times New Roman" pitchFamily="18" charset="0"/>
              </a:rPr>
              <a:t>Settembre </a:t>
            </a:r>
            <a:r>
              <a:rPr lang="it-IT" sz="1200" b="1" dirty="0">
                <a:solidFill>
                  <a:srgbClr val="C00000"/>
                </a:solidFill>
                <a:latin typeface="Times New Roman" pitchFamily="18" charset="0"/>
                <a:cs typeface="Times New Roman" pitchFamily="18" charset="0"/>
              </a:rPr>
              <a:t>2012, si è svolta una   Conferenza-Spettacolo per raccogliere fondi a favore </a:t>
            </a:r>
            <a:r>
              <a:rPr lang="it-IT" sz="1200" b="1" dirty="0" smtClean="0">
                <a:solidFill>
                  <a:srgbClr val="C00000"/>
                </a:solidFill>
                <a:latin typeface="Times New Roman" pitchFamily="18" charset="0"/>
                <a:cs typeface="Times New Roman" pitchFamily="18" charset="0"/>
              </a:rPr>
              <a:t>del Progetto </a:t>
            </a:r>
            <a:r>
              <a:rPr lang="it-IT" sz="1200" b="1" dirty="0">
                <a:solidFill>
                  <a:srgbClr val="C00000"/>
                </a:solidFill>
                <a:latin typeface="Times New Roman" pitchFamily="18" charset="0"/>
                <a:cs typeface="Times New Roman" pitchFamily="18" charset="0"/>
              </a:rPr>
              <a:t>”ELIMINATE”, </a:t>
            </a:r>
            <a:r>
              <a:rPr lang="it-IT" sz="1200" b="1" dirty="0" smtClean="0">
                <a:solidFill>
                  <a:srgbClr val="C00000"/>
                </a:solidFill>
                <a:latin typeface="Times New Roman" pitchFamily="18" charset="0"/>
                <a:cs typeface="Times New Roman" pitchFamily="18" charset="0"/>
              </a:rPr>
              <a:t> Service </a:t>
            </a:r>
            <a:r>
              <a:rPr lang="it-IT" sz="1200" b="1" dirty="0">
                <a:solidFill>
                  <a:srgbClr val="C00000"/>
                </a:solidFill>
                <a:latin typeface="Times New Roman" pitchFamily="18" charset="0"/>
                <a:cs typeface="Times New Roman" pitchFamily="18" charset="0"/>
              </a:rPr>
              <a:t>Internazionale del </a:t>
            </a:r>
            <a:r>
              <a:rPr lang="it-IT" sz="1200" b="1" dirty="0" err="1" smtClean="0">
                <a:solidFill>
                  <a:srgbClr val="C00000"/>
                </a:solidFill>
                <a:latin typeface="Times New Roman" pitchFamily="18" charset="0"/>
                <a:cs typeface="Times New Roman" pitchFamily="18" charset="0"/>
              </a:rPr>
              <a:t>Kiwanis</a:t>
            </a:r>
            <a:r>
              <a:rPr lang="it-IT" sz="1200" b="1" dirty="0" smtClean="0">
                <a:solidFill>
                  <a:srgbClr val="C00000"/>
                </a:solidFill>
                <a:latin typeface="Times New Roman" pitchFamily="18" charset="0"/>
                <a:cs typeface="Times New Roman" pitchFamily="18" charset="0"/>
              </a:rPr>
              <a:t>: il </a:t>
            </a:r>
            <a:r>
              <a:rPr lang="it-IT" sz="1200" b="1" dirty="0" err="1">
                <a:solidFill>
                  <a:srgbClr val="C00000"/>
                </a:solidFill>
                <a:latin typeface="Times New Roman" pitchFamily="18" charset="0"/>
                <a:cs typeface="Times New Roman" pitchFamily="18" charset="0"/>
              </a:rPr>
              <a:t>Kiwanis</a:t>
            </a:r>
            <a:r>
              <a:rPr lang="it-IT" sz="1200" b="1" dirty="0">
                <a:solidFill>
                  <a:srgbClr val="C00000"/>
                </a:solidFill>
                <a:latin typeface="Times New Roman" pitchFamily="18" charset="0"/>
                <a:cs typeface="Times New Roman" pitchFamily="18" charset="0"/>
              </a:rPr>
              <a:t> elimina il tetano materno e neonatale dal mondo. </a:t>
            </a:r>
            <a:r>
              <a:rPr lang="it-IT" sz="1200" b="1" dirty="0" smtClean="0">
                <a:solidFill>
                  <a:srgbClr val="C00000"/>
                </a:solidFill>
                <a:latin typeface="Times New Roman" pitchFamily="18" charset="0"/>
                <a:cs typeface="Times New Roman" pitchFamily="18" charset="0"/>
              </a:rPr>
              <a:t> Il progetto «ELIMINATE», la </a:t>
            </a:r>
            <a:r>
              <a:rPr lang="it-IT" sz="1200" b="1" dirty="0">
                <a:solidFill>
                  <a:srgbClr val="C00000"/>
                </a:solidFill>
                <a:latin typeface="Times New Roman" pitchFamily="18" charset="0"/>
                <a:cs typeface="Times New Roman" pitchFamily="18" charset="0"/>
              </a:rPr>
              <a:t>più grande campagna mondiale per i bambini, il </a:t>
            </a:r>
            <a:r>
              <a:rPr lang="it-IT" sz="1200" b="1" dirty="0" err="1">
                <a:solidFill>
                  <a:srgbClr val="C00000"/>
                </a:solidFill>
                <a:latin typeface="Times New Roman" pitchFamily="18" charset="0"/>
                <a:cs typeface="Times New Roman" pitchFamily="18" charset="0"/>
              </a:rPr>
              <a:t>Kiwanis</a:t>
            </a:r>
            <a:r>
              <a:rPr lang="it-IT" sz="1200" b="1" dirty="0">
                <a:solidFill>
                  <a:srgbClr val="C00000"/>
                </a:solidFill>
                <a:latin typeface="Times New Roman" pitchFamily="18" charset="0"/>
                <a:cs typeface="Times New Roman" pitchFamily="18" charset="0"/>
              </a:rPr>
              <a:t> lo realizzerà in partnership con l’UNICEF, così come il progetto per prevenire le “Malattie da carenza di iodio” del 1994. </a:t>
            </a:r>
            <a:r>
              <a:rPr lang="it-IT" sz="1200" b="1" dirty="0" err="1">
                <a:solidFill>
                  <a:srgbClr val="C00000"/>
                </a:solidFill>
                <a:latin typeface="Times New Roman" pitchFamily="18" charset="0"/>
                <a:cs typeface="Times New Roman" pitchFamily="18" charset="0"/>
              </a:rPr>
              <a:t>Kiwanis</a:t>
            </a:r>
            <a:r>
              <a:rPr lang="it-IT" sz="1200" b="1" dirty="0">
                <a:solidFill>
                  <a:srgbClr val="C00000"/>
                </a:solidFill>
                <a:latin typeface="Times New Roman" pitchFamily="18" charset="0"/>
                <a:cs typeface="Times New Roman" pitchFamily="18" charset="0"/>
              </a:rPr>
              <a:t> ed UNICEF insieme, hanno  una seconda opportunità di cambiare la storia del mondo. </a:t>
            </a:r>
            <a:endParaRPr lang="it-IT" sz="1200" b="1" dirty="0" smtClean="0">
              <a:solidFill>
                <a:srgbClr val="C00000"/>
              </a:solidFill>
              <a:latin typeface="Times New Roman" pitchFamily="18" charset="0"/>
              <a:cs typeface="Times New Roman" pitchFamily="18" charset="0"/>
            </a:endParaRPr>
          </a:p>
          <a:p>
            <a:r>
              <a:rPr lang="it-IT" sz="1200" b="1" dirty="0">
                <a:latin typeface="Times New Roman" pitchFamily="18" charset="0"/>
                <a:cs typeface="Times New Roman" pitchFamily="18" charset="0"/>
              </a:rPr>
              <a:t>La Conferenza, moderata dal giornalista scientifico Dott. Nuccio Sciacca, oltre alla presenza del Presidente del Club Dott. Alfio Cavallaro, ha visto la partecipazione del Prof. Vincenzo </a:t>
            </a:r>
            <a:r>
              <a:rPr lang="it-IT" sz="1200" b="1" dirty="0" err="1">
                <a:latin typeface="Times New Roman" pitchFamily="18" charset="0"/>
                <a:cs typeface="Times New Roman" pitchFamily="18" charset="0"/>
              </a:rPr>
              <a:t>Lorefice</a:t>
            </a:r>
            <a:r>
              <a:rPr lang="it-IT" sz="1200" b="1" dirty="0">
                <a:latin typeface="Times New Roman" pitchFamily="18" charset="0"/>
                <a:cs typeface="Times New Roman" pitchFamily="18" charset="0"/>
              </a:rPr>
              <a:t>, Presidente del Comitato Provinciale dell’UNICEF di Catania, del Prof. Bruno Cacopardo, Infettivologo dell’Università degli Studi di Catania e del Dr. Roberto </a:t>
            </a:r>
            <a:r>
              <a:rPr lang="it-IT" sz="1200" b="1" dirty="0" err="1">
                <a:latin typeface="Times New Roman" pitchFamily="18" charset="0"/>
                <a:cs typeface="Times New Roman" pitchFamily="18" charset="0"/>
              </a:rPr>
              <a:t>Suma</a:t>
            </a:r>
            <a:r>
              <a:rPr lang="it-IT" sz="1200" b="1" dirty="0">
                <a:latin typeface="Times New Roman" pitchFamily="18" charset="0"/>
                <a:cs typeface="Times New Roman" pitchFamily="18" charset="0"/>
              </a:rPr>
              <a:t>, Luogotenente Governatore della Divisone Sicilia 2 del </a:t>
            </a:r>
            <a:r>
              <a:rPr lang="it-IT" sz="1200" b="1" dirty="0" err="1">
                <a:latin typeface="Times New Roman" pitchFamily="18" charset="0"/>
                <a:cs typeface="Times New Roman" pitchFamily="18" charset="0"/>
              </a:rPr>
              <a:t>Kiwanis</a:t>
            </a:r>
            <a:r>
              <a:rPr lang="it-IT" sz="1200" b="1" dirty="0" smtClean="0"/>
              <a:t>.</a:t>
            </a:r>
            <a:endParaRPr lang="it-IT" sz="1200" dirty="0"/>
          </a:p>
        </p:txBody>
      </p:sp>
      <p:pic>
        <p:nvPicPr>
          <p:cNvPr id="5" name="Picture 2" descr="C:\Users\Alfio Cavallaro\Desktop\ATTIVITA' KIWANIANE\Attività svolte\Progetto Eliminate\Art La sicilia\foto\IMG_20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79" y="5607602"/>
            <a:ext cx="2901696" cy="217627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9" name="Picture 3" descr="C:\Users\Alfio Cavallaro\Desktop\ATTIVITA' KIWANIANE\Attività svolte\Progetto Eliminate\Art La sicilia\foto\IMG_63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682"/>
          <a:stretch/>
        </p:blipFill>
        <p:spPr bwMode="auto">
          <a:xfrm>
            <a:off x="4088508" y="5607602"/>
            <a:ext cx="3076499" cy="217627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10" name="Rettangolo 9"/>
          <p:cNvSpPr/>
          <p:nvPr/>
        </p:nvSpPr>
        <p:spPr>
          <a:xfrm>
            <a:off x="179496" y="8026809"/>
            <a:ext cx="7211487" cy="1938992"/>
          </a:xfrm>
          <a:prstGeom prst="rect">
            <a:avLst/>
          </a:prstGeom>
        </p:spPr>
        <p:txBody>
          <a:bodyPr wrap="square">
            <a:spAutoFit/>
          </a:bodyPr>
          <a:lstStyle/>
          <a:p>
            <a:r>
              <a:rPr lang="it-IT" sz="1200" b="1" dirty="0">
                <a:latin typeface="Times New Roman" pitchFamily="18" charset="0"/>
                <a:cs typeface="Times New Roman" pitchFamily="18" charset="0"/>
              </a:rPr>
              <a:t>Dopo il saluto del Sindaco di Zafferana, Dr Alfio Russo, che ha elogiato la manifestazione, il Dott. Cavallaro ha relazionato sul progetto “ELIMINATE” che ha l’obiettivo di eliminare il tetano materno e neonatale dal mondo, grazie al quale, ogni anno, muoiono ancora inutilmente 60.000 neonati e 30.000 madri. Questa terribile malattia uccide un bambino ogni nove minuti (160 al giorno) ma è semplice da prevenire e può essere eliminata. Colpisce le donne e i bambini più poveri e dimenticati della terra dove ci sono ancora la carenza o l’accesso limitato a servizi di vaccinazione e cure prenatali, la carenza o assenza di servizi per il parto in ambienti igienicamente sicuri, e si effettua un trattamento non corretto del cordone ombelicale dopo il parto. Una volta contratta la malattia, il tasso di mortalità può arrivare al 100 percento in zone che non dispongono di servizi adeguati. I suoi effetti sono devastanti: i piccoli neonati soffrono di continue e dolorose convulsioni e di un’estrema sensibilità alla luce e al contatto fisico.</a:t>
            </a:r>
            <a:r>
              <a:rPr lang="it-IT" sz="1200" dirty="0">
                <a:latin typeface="Times New Roman" pitchFamily="18" charset="0"/>
                <a:cs typeface="Times New Roman" pitchFamily="18" charset="0"/>
              </a:rPr>
              <a:t> </a:t>
            </a:r>
          </a:p>
        </p:txBody>
      </p:sp>
    </p:spTree>
    <p:extLst>
      <p:ext uri="{BB962C8B-B14F-4D97-AF65-F5344CB8AC3E}">
        <p14:creationId xmlns:p14="http://schemas.microsoft.com/office/powerpoint/2010/main" val="25053452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4" name="Rettangolo 3"/>
          <p:cNvSpPr/>
          <p:nvPr/>
        </p:nvSpPr>
        <p:spPr>
          <a:xfrm>
            <a:off x="-24064" y="0"/>
            <a:ext cx="342143" cy="10801350"/>
          </a:xfrm>
          <a:prstGeom prst="rect">
            <a:avLst/>
          </a:prstGeom>
          <a:solidFill>
            <a:schemeClr val="tx2">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itardo 4"/>
          <p:cNvSpPr/>
          <p:nvPr/>
        </p:nvSpPr>
        <p:spPr>
          <a:xfrm>
            <a:off x="346650" y="10138049"/>
            <a:ext cx="1670342" cy="612648"/>
          </a:xfrm>
          <a:prstGeom prst="flowChartDelay">
            <a:avLst/>
          </a:prstGeom>
          <a:solidFill>
            <a:schemeClr val="tx2">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43</a:t>
            </a:r>
            <a:endParaRPr lang="it-IT" sz="3200" b="1" dirty="0">
              <a:solidFill>
                <a:srgbClr val="000000"/>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
        <p:nvSpPr>
          <p:cNvPr id="2" name="Rettangolo 1"/>
          <p:cNvSpPr/>
          <p:nvPr/>
        </p:nvSpPr>
        <p:spPr>
          <a:xfrm>
            <a:off x="516208" y="430632"/>
            <a:ext cx="3186062" cy="3600986"/>
          </a:xfrm>
          <a:prstGeom prst="rect">
            <a:avLst/>
          </a:prstGeom>
        </p:spPr>
        <p:txBody>
          <a:bodyPr wrap="square">
            <a:spAutoFit/>
          </a:bodyPr>
          <a:lstStyle/>
          <a:p>
            <a:r>
              <a:rPr lang="it-IT" sz="1200" b="1" dirty="0">
                <a:latin typeface="Times New Roman" pitchFamily="18" charset="0"/>
                <a:cs typeface="Times New Roman" pitchFamily="18" charset="0"/>
              </a:rPr>
              <a:t>Il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International ha scelto di impegnarsi nell’eliminazione del tetano materno e neonatale perché è una tragedia straziante che può essere evitata. Dal 2001 è stato eliminato con successo in 20 paesi ma è necessario un ulteriore impegno per eliminarlo (&lt; 1 caso/1000 nati vivi/anno) </a:t>
            </a:r>
            <a:r>
              <a:rPr lang="es-ES" sz="1200" b="1" dirty="0">
                <a:latin typeface="Times New Roman" pitchFamily="18" charset="0"/>
                <a:cs typeface="Times New Roman" pitchFamily="18" charset="0"/>
              </a:rPr>
              <a:t>dai 39 paesi in cui esso è ancora una minaccia e proteggere circa 60 milioni di madri.                                                                 </a:t>
            </a:r>
            <a:r>
              <a:rPr lang="it-IT" sz="1200" b="1" dirty="0">
                <a:latin typeface="Times New Roman" pitchFamily="18" charset="0"/>
                <a:cs typeface="Times New Roman" pitchFamily="18" charset="0"/>
              </a:rPr>
              <a:t>Il tetano materno e neonatale è semplice da prevenire grazie ad un protocollo di tre vaccinazioni da somministrare alle donne in età fertile e che costano circa 1,80 dollari. Se una donna riceve correttamente il vaccino antitetanico, sarà immune da questa malattia per la maggior parte della sua vita fertile, e passerà tale protezione ai suoi futuri figli. I bambini nati da madri vaccinate sono protetti per i primi due mesi di vita. </a:t>
            </a:r>
            <a:endParaRPr lang="it-IT" sz="1200" dirty="0">
              <a:latin typeface="Times New Roman" pitchFamily="18" charset="0"/>
              <a:cs typeface="Times New Roman" pitchFamily="18" charset="0"/>
            </a:endParaRPr>
          </a:p>
        </p:txBody>
      </p:sp>
      <p:pic>
        <p:nvPicPr>
          <p:cNvPr id="8" name="Picture 5" descr="MNT Map 200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1050" y="3552168"/>
            <a:ext cx="3248111" cy="2161876"/>
          </a:xfrm>
          <a:prstGeom prst="rect">
            <a:avLst/>
          </a:prstGeom>
          <a:noFill/>
          <a:ln>
            <a:solidFill>
              <a:schemeClr val="tx2">
                <a:lumMod val="50000"/>
              </a:schemeClr>
            </a:solidFill>
          </a:ln>
          <a:extLst/>
        </p:spPr>
      </p:pic>
      <p:sp>
        <p:nvSpPr>
          <p:cNvPr id="9" name="Rettangolo 8"/>
          <p:cNvSpPr/>
          <p:nvPr/>
        </p:nvSpPr>
        <p:spPr>
          <a:xfrm>
            <a:off x="3876091" y="6020229"/>
            <a:ext cx="3497436" cy="4247317"/>
          </a:xfrm>
          <a:prstGeom prst="rect">
            <a:avLst/>
          </a:prstGeom>
        </p:spPr>
        <p:txBody>
          <a:bodyPr wrap="square">
            <a:spAutoFit/>
          </a:bodyPr>
          <a:lstStyle/>
          <a:p>
            <a:r>
              <a:rPr lang="it-IT" b="1" dirty="0"/>
              <a:t>Il </a:t>
            </a:r>
            <a:r>
              <a:rPr lang="it-IT" sz="1200" b="1" dirty="0">
                <a:latin typeface="Times New Roman" pitchFamily="18" charset="0"/>
                <a:cs typeface="Times New Roman" pitchFamily="18" charset="0"/>
              </a:rPr>
              <a:t>Progetto Eliminate, ha detto ancora il Dott. Cavallaro è l’impegno più significativo mai intrapreso dalla famiglia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Per raggiungere l’obiettivo, sta portando avanti la campagna mondiale di raccolta fondi più ambiziosa della storia della sua organizzazione.  Si sono assunti l’incarico di raccogliere un minimo di 110 milioni di dollari entro il 2015. Il Progetto Eliminate non soltanto proteggerà donne e neonati dal tetano, ma aprirà la strada ad altri servizi, quali l'accesso all'acqua potabile, al cibo e ad altri vaccini, che raggiungeranno le popolazioni più vulnerabili del mondo.</a:t>
            </a:r>
            <a:r>
              <a:rPr lang="it-IT" sz="1200" dirty="0">
                <a:latin typeface="Times New Roman" pitchFamily="18" charset="0"/>
                <a:cs typeface="Times New Roman" pitchFamily="18" charset="0"/>
              </a:rPr>
              <a:t> </a:t>
            </a:r>
            <a:r>
              <a:rPr lang="it-IT" sz="1200" b="1" dirty="0">
                <a:latin typeface="Times New Roman" pitchFamily="18" charset="0"/>
                <a:cs typeface="Times New Roman" pitchFamily="18" charset="0"/>
              </a:rPr>
              <a:t>Facendo oggi una donazione personale, ha aggiunto il Presidente del Club, dimostrate il vostro sostegno ai bambini del mondo. Con una donazione di 10 € potete salvare e proteggere 7 vite umane. Il messaggio che il service vuole mandare al mondo è che queste donne sono importanti, meritano di dare alla luce bambini sani ed i loro bambini meritano di avere l'opportunità di realizzare interamente le proprie potenzialità umane. </a:t>
            </a:r>
            <a:endParaRPr lang="it-IT" sz="1200" dirty="0">
              <a:latin typeface="Times New Roman" pitchFamily="18" charset="0"/>
              <a:cs typeface="Times New Roman" pitchFamily="18" charset="0"/>
            </a:endParaRPr>
          </a:p>
        </p:txBody>
      </p:sp>
      <p:pic>
        <p:nvPicPr>
          <p:cNvPr id="1026" name="Picture 2" descr="C:\Users\Alfio Cavallaro\Desktop\Annuario\eliminate foto iph\IMG_64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645" y="523329"/>
            <a:ext cx="3281182" cy="24608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fio Cavallaro\Desktop\Annuario\eliminate foto iph\IMG_644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5" t="9834" b="10865"/>
          <a:stretch/>
        </p:blipFill>
        <p:spPr bwMode="auto">
          <a:xfrm>
            <a:off x="346650" y="7200875"/>
            <a:ext cx="3433188" cy="2131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lfio Cavallaro\Desktop\Annuario\eliminate foto iph\IMG_64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434" y="4157091"/>
            <a:ext cx="3316224" cy="248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526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3" name="Rettangolo 2"/>
          <p:cNvSpPr/>
          <p:nvPr/>
        </p:nvSpPr>
        <p:spPr>
          <a:xfrm>
            <a:off x="-24064" y="0"/>
            <a:ext cx="342143" cy="10801350"/>
          </a:xfrm>
          <a:prstGeom prst="rect">
            <a:avLst/>
          </a:prstGeom>
          <a:solidFill>
            <a:schemeClr val="tx2">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itardo 3"/>
          <p:cNvSpPr/>
          <p:nvPr/>
        </p:nvSpPr>
        <p:spPr>
          <a:xfrm>
            <a:off x="346650" y="10138049"/>
            <a:ext cx="1670342" cy="612648"/>
          </a:xfrm>
          <a:prstGeom prst="flowChartDelay">
            <a:avLst/>
          </a:prstGeom>
          <a:solidFill>
            <a:schemeClr val="tx2">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44</a:t>
            </a:r>
            <a:endParaRPr lang="it-IT" sz="3200" b="1" dirty="0">
              <a:solidFill>
                <a:srgbClr val="000000"/>
              </a:solidFill>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74"/>
          <a:stretch/>
        </p:blipFill>
        <p:spPr bwMode="auto">
          <a:xfrm>
            <a:off x="478222" y="10296544"/>
            <a:ext cx="486493" cy="295657"/>
          </a:xfrm>
          <a:prstGeom prst="rect">
            <a:avLst/>
          </a:prstGeom>
          <a:solidFill>
            <a:srgbClr val="00B0F0"/>
          </a:solidFill>
          <a:ln>
            <a:noFill/>
          </a:ln>
          <a:effectLst/>
          <a:extLst/>
        </p:spPr>
      </p:pic>
      <p:sp>
        <p:nvSpPr>
          <p:cNvPr id="6" name="Rettangolo 5"/>
          <p:cNvSpPr/>
          <p:nvPr/>
        </p:nvSpPr>
        <p:spPr>
          <a:xfrm>
            <a:off x="3923235" y="557535"/>
            <a:ext cx="3456384" cy="2308324"/>
          </a:xfrm>
          <a:prstGeom prst="rect">
            <a:avLst/>
          </a:prstGeom>
        </p:spPr>
        <p:txBody>
          <a:bodyPr wrap="square">
            <a:spAutoFit/>
          </a:bodyPr>
          <a:lstStyle/>
          <a:p>
            <a:r>
              <a:rPr lang="it-IT" sz="1200" b="1" dirty="0">
                <a:latin typeface="Times New Roman" pitchFamily="18" charset="0"/>
                <a:cs typeface="Times New Roman" pitchFamily="18" charset="0"/>
              </a:rPr>
              <a:t>Da parte sua il Prof. </a:t>
            </a:r>
            <a:r>
              <a:rPr lang="it-IT" sz="1200" b="1" dirty="0" err="1">
                <a:latin typeface="Times New Roman" pitchFamily="18" charset="0"/>
                <a:cs typeface="Times New Roman" pitchFamily="18" charset="0"/>
              </a:rPr>
              <a:t>Lorefice</a:t>
            </a:r>
            <a:r>
              <a:rPr lang="it-IT" sz="1200" b="1" dirty="0">
                <a:latin typeface="Times New Roman" pitchFamily="18" charset="0"/>
                <a:cs typeface="Times New Roman" pitchFamily="18" charset="0"/>
              </a:rPr>
              <a:t> ha ribadito la partnership tra UNICEF e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nel portare avanti  quest’altro progetto. L’UNICEF, esperta in problemi di salute mondiale, metterà a disposizione tutta la propria esperienza ed organizzazione umana presente nei paesi ancora interessati dal tetano materno e neonatale. Questo perché il progetto non si limita soltanto nell’acquisto e somministrazione delle dosi di vaccino antitetanico ma richiede un supporto logistico, un opera di sensibilizzazione e formazione che soltanto l’UNICEF può dare.</a:t>
            </a:r>
            <a:endParaRPr lang="it-IT" sz="1200" dirty="0">
              <a:latin typeface="Times New Roman" pitchFamily="18" charset="0"/>
              <a:cs typeface="Times New Roman" pitchFamily="18" charset="0"/>
            </a:endParaRPr>
          </a:p>
        </p:txBody>
      </p:sp>
      <p:sp>
        <p:nvSpPr>
          <p:cNvPr id="7" name="Rettangolo 6"/>
          <p:cNvSpPr/>
          <p:nvPr/>
        </p:nvSpPr>
        <p:spPr>
          <a:xfrm>
            <a:off x="468547" y="3306048"/>
            <a:ext cx="3247865" cy="5262979"/>
          </a:xfrm>
          <a:prstGeom prst="rect">
            <a:avLst/>
          </a:prstGeom>
        </p:spPr>
        <p:txBody>
          <a:bodyPr wrap="square">
            <a:spAutoFit/>
          </a:bodyPr>
          <a:lstStyle/>
          <a:p>
            <a:r>
              <a:rPr lang="it-IT" sz="1200" b="1" dirty="0">
                <a:latin typeface="Times New Roman" pitchFamily="18" charset="0"/>
                <a:cs typeface="Times New Roman" pitchFamily="18" charset="0"/>
              </a:rPr>
              <a:t>Il Prof. Cacopardo, nella sua brillante relazione, ha detto che il tetano, conosciuto già ai tempi di Ippocrate (400 </a:t>
            </a:r>
            <a:r>
              <a:rPr lang="it-IT" sz="1200" b="1" dirty="0" err="1">
                <a:latin typeface="Times New Roman" pitchFamily="18" charset="0"/>
                <a:cs typeface="Times New Roman" pitchFamily="18" charset="0"/>
              </a:rPr>
              <a:t>a.c.</a:t>
            </a:r>
            <a:r>
              <a:rPr lang="it-IT" sz="1200" b="1" dirty="0">
                <a:latin typeface="Times New Roman" pitchFamily="18" charset="0"/>
                <a:cs typeface="Times New Roman" pitchFamily="18" charset="0"/>
              </a:rPr>
              <a:t>) come il «Il flagello delle partorienti»,  è una grave malattia infettiva acuta non contagiosa causata dal batterio </a:t>
            </a:r>
            <a:r>
              <a:rPr lang="it-IT" sz="1200" b="1" i="1" dirty="0" err="1">
                <a:latin typeface="Times New Roman" pitchFamily="18" charset="0"/>
                <a:cs typeface="Times New Roman" pitchFamily="18" charset="0"/>
              </a:rPr>
              <a:t>Clostridium</a:t>
            </a:r>
            <a:r>
              <a:rPr lang="it-IT" sz="1200" b="1" i="1" dirty="0">
                <a:latin typeface="Times New Roman" pitchFamily="18" charset="0"/>
                <a:cs typeface="Times New Roman" pitchFamily="18" charset="0"/>
              </a:rPr>
              <a:t> tetani</a:t>
            </a:r>
            <a:r>
              <a:rPr lang="it-IT" sz="1200" b="1" dirty="0">
                <a:latin typeface="Times New Roman" pitchFamily="18" charset="0"/>
                <a:cs typeface="Times New Roman" pitchFamily="18" charset="0"/>
              </a:rPr>
              <a:t>, le cui tossine agiscono sul sistema nervoso centrale bloccando gli impulsi inibitori e determinando una contrazione muscolare (Tetano=contrattura). Nel mondo è responsabile del 14%- 23% di tutte le morti neonatali. Inoltre, oltre a sottolineare che nei paesi industrializzati esso è quasi scomparso (28 casi in Italia nel 2012) ha affermato che i dati forniti dai 39 paesi ancora interessati dal tetano materno e neonatale (5-60 casi /1000 nati vivi/anno) sono possibilmente sottostimati (Tasso di notifica: 15-20%) rispetto alla realtà a causa di servizi sanitari carenti o inesistenti in questi paesi. Infine, l’età media delle madri di neonati con tetano è estremamente bassa, 15,5 anni, aumentando il numero di donne da proteggere e vaccinare.</a:t>
            </a:r>
            <a:endParaRPr lang="it-IT" sz="1200" dirty="0">
              <a:latin typeface="Times New Roman" pitchFamily="18" charset="0"/>
              <a:cs typeface="Times New Roman" pitchFamily="18" charset="0"/>
            </a:endParaRPr>
          </a:p>
          <a:p>
            <a:r>
              <a:rPr lang="it-IT" sz="1200" b="1" dirty="0">
                <a:latin typeface="Times New Roman" pitchFamily="18" charset="0"/>
                <a:cs typeface="Times New Roman" pitchFamily="18" charset="0"/>
              </a:rPr>
              <a:t>Infine, il Dr. Roberto </a:t>
            </a:r>
            <a:r>
              <a:rPr lang="it-IT" sz="1200" b="1" dirty="0" err="1">
                <a:latin typeface="Times New Roman" pitchFamily="18" charset="0"/>
                <a:cs typeface="Times New Roman" pitchFamily="18" charset="0"/>
              </a:rPr>
              <a:t>Suma</a:t>
            </a:r>
            <a:r>
              <a:rPr lang="it-IT" sz="1200" b="1" dirty="0">
                <a:latin typeface="Times New Roman" pitchFamily="18" charset="0"/>
                <a:cs typeface="Times New Roman" pitchFamily="18" charset="0"/>
              </a:rPr>
              <a:t>, oltre ad elogiare l’iniziativa benefica, ha sottolineato come nel 2012, nel Distretto Italia-San Marino del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sono stati raccolti circa 90.000 euro per l’ELIMINATE.</a:t>
            </a:r>
            <a:endParaRPr lang="it-IT" sz="1200" dirty="0">
              <a:latin typeface="Times New Roman" pitchFamily="18" charset="0"/>
              <a:cs typeface="Times New Roman" pitchFamily="18" charset="0"/>
            </a:endParaRPr>
          </a:p>
        </p:txBody>
      </p:sp>
      <p:sp>
        <p:nvSpPr>
          <p:cNvPr id="9" name="Rettangolo 8"/>
          <p:cNvSpPr/>
          <p:nvPr/>
        </p:nvSpPr>
        <p:spPr>
          <a:xfrm>
            <a:off x="3923235" y="7179897"/>
            <a:ext cx="3617317" cy="3416320"/>
          </a:xfrm>
          <a:prstGeom prst="rect">
            <a:avLst/>
          </a:prstGeom>
        </p:spPr>
        <p:txBody>
          <a:bodyPr wrap="square">
            <a:spAutoFit/>
          </a:bodyPr>
          <a:lstStyle/>
          <a:p>
            <a:r>
              <a:rPr lang="it-IT" sz="1200" b="1" dirty="0">
                <a:latin typeface="Times New Roman" pitchFamily="18" charset="0"/>
                <a:cs typeface="Times New Roman" pitchFamily="18" charset="0"/>
              </a:rPr>
              <a:t>Alla conferenza è seguito uno spettacolo di Cabaret di Enrico </a:t>
            </a:r>
            <a:r>
              <a:rPr lang="it-IT" sz="1200" b="1" dirty="0" err="1">
                <a:latin typeface="Times New Roman" pitchFamily="18" charset="0"/>
                <a:cs typeface="Times New Roman" pitchFamily="18" charset="0"/>
              </a:rPr>
              <a:t>Guarneri</a:t>
            </a:r>
            <a:r>
              <a:rPr lang="it-IT" sz="1200" b="1" dirty="0">
                <a:latin typeface="Times New Roman" pitchFamily="18" charset="0"/>
                <a:cs typeface="Times New Roman" pitchFamily="18" charset="0"/>
              </a:rPr>
              <a:t> (Litterio), Testimonial UNICEF per la Provincia di Catania, che si è esibito in una originale interpretazione che ha ricevuto numerosi applausi. Ha fatto seguito Alfio Patti, giornalista e poeta, cultore del dialetto siciliano, che oltre ad intonare alcune classiche canzoni </a:t>
            </a:r>
            <a:r>
              <a:rPr lang="it-IT" sz="1200" b="1" dirty="0" err="1">
                <a:latin typeface="Times New Roman" pitchFamily="18" charset="0"/>
                <a:cs typeface="Times New Roman" pitchFamily="18" charset="0"/>
              </a:rPr>
              <a:t>sicilane</a:t>
            </a:r>
            <a:r>
              <a:rPr lang="it-IT" sz="1200" b="1" dirty="0">
                <a:latin typeface="Times New Roman" pitchFamily="18" charset="0"/>
                <a:cs typeface="Times New Roman" pitchFamily="18" charset="0"/>
              </a:rPr>
              <a:t> ha recitato numerose poesie dialettali ed ha richiamato alla sicilianità i circa 200 presenti in sala tra soci del Club locale e della Divisione Sicilia 2, Autorità </a:t>
            </a:r>
            <a:r>
              <a:rPr lang="it-IT" sz="1200" b="1" dirty="0" err="1">
                <a:latin typeface="Times New Roman" pitchFamily="18" charset="0"/>
                <a:cs typeface="Times New Roman" pitchFamily="18" charset="0"/>
              </a:rPr>
              <a:t>kiwaniane</a:t>
            </a:r>
            <a:r>
              <a:rPr lang="it-IT" sz="1200" b="1" dirty="0">
                <a:latin typeface="Times New Roman" pitchFamily="18" charset="0"/>
                <a:cs typeface="Times New Roman" pitchFamily="18" charset="0"/>
              </a:rPr>
              <a:t> e civili ed amici sostenitori del progetto. </a:t>
            </a:r>
            <a:endParaRPr lang="it-IT" sz="1200" dirty="0">
              <a:latin typeface="Times New Roman" pitchFamily="18" charset="0"/>
              <a:cs typeface="Times New Roman" pitchFamily="18" charset="0"/>
            </a:endParaRPr>
          </a:p>
          <a:p>
            <a:r>
              <a:rPr lang="it-IT" sz="1200" b="1" dirty="0">
                <a:latin typeface="Times New Roman" pitchFamily="18" charset="0"/>
                <a:cs typeface="Times New Roman" pitchFamily="18" charset="0"/>
              </a:rPr>
              <a:t>Dopo lo spettacolo, tutti i presenti, si sono recati nella vicina Aula Consiliare del Comune di Zafferana Etnea per un Cocktail di ringraziamento e saluto. </a:t>
            </a:r>
            <a:r>
              <a:rPr lang="it-IT" sz="1200" b="1" dirty="0">
                <a:solidFill>
                  <a:srgbClr val="C00000"/>
                </a:solidFill>
                <a:latin typeface="Times New Roman" pitchFamily="18" charset="0"/>
                <a:cs typeface="Times New Roman" pitchFamily="18" charset="0"/>
              </a:rPr>
              <a:t>Il ricavato della serata, </a:t>
            </a:r>
            <a:r>
              <a:rPr lang="it-IT" sz="1200" b="1" smtClean="0">
                <a:solidFill>
                  <a:srgbClr val="C00000"/>
                </a:solidFill>
                <a:latin typeface="Times New Roman" pitchFamily="18" charset="0"/>
                <a:cs typeface="Times New Roman" pitchFamily="18" charset="0"/>
              </a:rPr>
              <a:t>circa 3000 </a:t>
            </a:r>
            <a:r>
              <a:rPr lang="it-IT" sz="1200" b="1" dirty="0" smtClean="0">
                <a:solidFill>
                  <a:srgbClr val="C00000"/>
                </a:solidFill>
                <a:latin typeface="Times New Roman" pitchFamily="18" charset="0"/>
                <a:cs typeface="Times New Roman" pitchFamily="18" charset="0"/>
              </a:rPr>
              <a:t>€, ottenuto </a:t>
            </a:r>
            <a:r>
              <a:rPr lang="it-IT" sz="1200" b="1" dirty="0">
                <a:solidFill>
                  <a:srgbClr val="C00000"/>
                </a:solidFill>
                <a:latin typeface="Times New Roman" pitchFamily="18" charset="0"/>
                <a:cs typeface="Times New Roman" pitchFamily="18" charset="0"/>
              </a:rPr>
              <a:t>grazie anche alla donazione di fondi da parte di aziende e banche locali, </a:t>
            </a:r>
            <a:r>
              <a:rPr lang="it-IT" sz="1200" b="1" dirty="0" smtClean="0">
                <a:solidFill>
                  <a:srgbClr val="C00000"/>
                </a:solidFill>
                <a:latin typeface="Times New Roman" pitchFamily="18" charset="0"/>
                <a:cs typeface="Times New Roman" pitchFamily="18" charset="0"/>
              </a:rPr>
              <a:t>è stato interamente </a:t>
            </a:r>
            <a:r>
              <a:rPr lang="it-IT" sz="1200" b="1" dirty="0">
                <a:solidFill>
                  <a:srgbClr val="C00000"/>
                </a:solidFill>
                <a:latin typeface="Times New Roman" pitchFamily="18" charset="0"/>
                <a:cs typeface="Times New Roman" pitchFamily="18" charset="0"/>
              </a:rPr>
              <a:t>devoluto al progetto “ELIMINATE”.</a:t>
            </a:r>
            <a:endParaRPr lang="it-IT" sz="1200" dirty="0">
              <a:solidFill>
                <a:srgbClr val="C00000"/>
              </a:solidFill>
              <a:latin typeface="Times New Roman" pitchFamily="18" charset="0"/>
              <a:cs typeface="Times New Roman" pitchFamily="18" charset="0"/>
            </a:endParaRPr>
          </a:p>
        </p:txBody>
      </p:sp>
      <p:sp>
        <p:nvSpPr>
          <p:cNvPr id="11" name="Rettangolo 10"/>
          <p:cNvSpPr/>
          <p:nvPr/>
        </p:nvSpPr>
        <p:spPr>
          <a:xfrm>
            <a:off x="509077" y="9108208"/>
            <a:ext cx="3015829" cy="830997"/>
          </a:xfrm>
          <a:prstGeom prst="rect">
            <a:avLst/>
          </a:prstGeom>
        </p:spPr>
        <p:txBody>
          <a:bodyPr wrap="square">
            <a:spAutoFit/>
          </a:bodyPr>
          <a:lstStyle/>
          <a:p>
            <a:r>
              <a:rPr lang="en-US" sz="1200" b="1" dirty="0">
                <a:latin typeface="Times New Roman" pitchFamily="18" charset="0"/>
                <a:cs typeface="Times New Roman" pitchFamily="18" charset="0"/>
              </a:rPr>
              <a:t>We are tremendously grateful for the leadership and commitment of the Kiwanis International Family to help eliminate this disease. </a:t>
            </a:r>
            <a:endParaRPr lang="it-IT" sz="1200" b="1" dirty="0">
              <a:latin typeface="Times New Roman" pitchFamily="18" charset="0"/>
              <a:cs typeface="Times New Roman" pitchFamily="18" charset="0"/>
            </a:endParaRP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361"/>
          <a:stretch/>
        </p:blipFill>
        <p:spPr bwMode="auto">
          <a:xfrm>
            <a:off x="1224027" y="8647304"/>
            <a:ext cx="1482269" cy="4200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b="18881"/>
          <a:stretch>
            <a:fillRect/>
          </a:stretch>
        </p:blipFill>
        <p:spPr bwMode="auto">
          <a:xfrm>
            <a:off x="4793759" y="5301245"/>
            <a:ext cx="1715335" cy="1848526"/>
          </a:xfrm>
          <a:prstGeom prst="rect">
            <a:avLst/>
          </a:prstGeom>
          <a:noFill/>
          <a:ln w="9525">
            <a:solidFill>
              <a:schemeClr val="tx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Users\Alfio Cavallaro\Desktop\Annuario\eliminate foto iph\IMG_64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339" b="8242"/>
          <a:stretch/>
        </p:blipFill>
        <p:spPr bwMode="auto">
          <a:xfrm>
            <a:off x="396255" y="464495"/>
            <a:ext cx="3455772" cy="21880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Alfio Cavallaro\Desktop\Annuario\eliminate foto iph\IMG_644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906" b="7347"/>
          <a:stretch/>
        </p:blipFill>
        <p:spPr bwMode="auto">
          <a:xfrm>
            <a:off x="3825416" y="2991251"/>
            <a:ext cx="3435125" cy="208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290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10" name="Rettangolo 9"/>
          <p:cNvSpPr/>
          <p:nvPr/>
        </p:nvSpPr>
        <p:spPr>
          <a:xfrm>
            <a:off x="327559" y="4547184"/>
            <a:ext cx="6886117" cy="2855126"/>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0"/>
            <a:ext cx="7561263" cy="127199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960615" y="480611"/>
            <a:ext cx="3627472" cy="369332"/>
          </a:xfrm>
          <a:prstGeom prst="rect">
            <a:avLst/>
          </a:prstGeom>
          <a:noFill/>
          <a:ln>
            <a:solidFill>
              <a:schemeClr val="accent1"/>
            </a:solidFill>
          </a:ln>
        </p:spPr>
        <p:txBody>
          <a:bodyPr wrap="square" rtlCol="0">
            <a:spAutoFit/>
          </a:bodyPr>
          <a:lstStyle/>
          <a:p>
            <a:pPr algn="ctr"/>
            <a:r>
              <a:rPr lang="it-IT" b="1" dirty="0" smtClean="0"/>
              <a:t>DIRETTIVI &amp; ASSEMBLEE DEI SOCI</a:t>
            </a:r>
            <a:endParaRPr lang="it-IT" b="1" dirty="0"/>
          </a:p>
        </p:txBody>
      </p:sp>
      <p:sp>
        <p:nvSpPr>
          <p:cNvPr id="3" name="CasellaDiTesto 2"/>
          <p:cNvSpPr txBox="1"/>
          <p:nvPr/>
        </p:nvSpPr>
        <p:spPr>
          <a:xfrm>
            <a:off x="3047770" y="4721538"/>
            <a:ext cx="4241998" cy="2400657"/>
          </a:xfrm>
          <a:prstGeom prst="rect">
            <a:avLst/>
          </a:prstGeom>
          <a:noFill/>
        </p:spPr>
        <p:txBody>
          <a:bodyPr wrap="square" rtlCol="0">
            <a:spAutoFit/>
          </a:bodyPr>
          <a:lstStyle/>
          <a:p>
            <a:r>
              <a:rPr lang="it-IT" sz="1200" b="1" dirty="0" smtClean="0">
                <a:latin typeface="Times New Roman" pitchFamily="18" charset="0"/>
                <a:cs typeface="Times New Roman" pitchFamily="18" charset="0"/>
              </a:rPr>
              <a:t>18 Ottobre 2011	Ristorante Osteria 4 Archi</a:t>
            </a:r>
          </a:p>
          <a:p>
            <a:endParaRPr lang="it-IT" sz="8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24 Novembre 2011	Abitazione Luigi Zappalà</a:t>
            </a:r>
          </a:p>
          <a:p>
            <a:endParaRPr lang="it-IT" sz="8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20 Gennaio 2012	Abitazione Lucio Russo</a:t>
            </a:r>
          </a:p>
          <a:p>
            <a:endParaRPr lang="it-IT" sz="8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29 Febbraio 2012	Abitazione Antonino Leone</a:t>
            </a:r>
          </a:p>
          <a:p>
            <a:endParaRPr lang="it-IT" sz="8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12 Aprile 2012	Ristorante Quattro Archi</a:t>
            </a:r>
          </a:p>
          <a:p>
            <a:endParaRPr lang="it-IT" sz="8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23 Maggio 2012	Ristorante Villa </a:t>
            </a:r>
            <a:r>
              <a:rPr lang="it-IT" sz="1200" b="1" dirty="0" err="1" smtClean="0">
                <a:latin typeface="Times New Roman" pitchFamily="18" charset="0"/>
                <a:cs typeface="Times New Roman" pitchFamily="18" charset="0"/>
              </a:rPr>
              <a:t>Mirador</a:t>
            </a:r>
            <a:endParaRPr lang="it-IT" sz="1200" b="1" dirty="0" smtClean="0">
              <a:latin typeface="Times New Roman" pitchFamily="18" charset="0"/>
              <a:cs typeface="Times New Roman" pitchFamily="18" charset="0"/>
            </a:endParaRPr>
          </a:p>
          <a:p>
            <a:endParaRPr lang="it-IT" sz="800" b="1" dirty="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22 Giugno 2012	</a:t>
            </a:r>
            <a:r>
              <a:rPr lang="it-IT" sz="1200" b="1" dirty="0">
                <a:latin typeface="Times New Roman" pitchFamily="18" charset="0"/>
                <a:cs typeface="Times New Roman" pitchFamily="18" charset="0"/>
              </a:rPr>
              <a:t>Abitazione Luigi Zappalà</a:t>
            </a:r>
          </a:p>
          <a:p>
            <a:r>
              <a:rPr lang="it-IT" b="1" dirty="0" smtClean="0"/>
              <a:t>	</a:t>
            </a:r>
            <a:endParaRPr lang="it-IT" b="1" dirty="0"/>
          </a:p>
        </p:txBody>
      </p:sp>
      <p:sp>
        <p:nvSpPr>
          <p:cNvPr id="4" name="CasellaDiTesto 3"/>
          <p:cNvSpPr txBox="1"/>
          <p:nvPr/>
        </p:nvSpPr>
        <p:spPr>
          <a:xfrm>
            <a:off x="160966" y="6902963"/>
            <a:ext cx="2736304" cy="369332"/>
          </a:xfrm>
          <a:prstGeom prst="rect">
            <a:avLst/>
          </a:prstGeom>
          <a:noFill/>
        </p:spPr>
        <p:txBody>
          <a:bodyPr wrap="square" rtlCol="0">
            <a:spAutoFit/>
          </a:bodyPr>
          <a:lstStyle/>
          <a:p>
            <a:pPr algn="ctr"/>
            <a:r>
              <a:rPr lang="it-IT" b="1" dirty="0" smtClean="0"/>
              <a:t>ASSEMBLEE DEI SOCI</a:t>
            </a:r>
            <a:endParaRPr lang="it-IT" b="1" dirty="0"/>
          </a:p>
        </p:txBody>
      </p:sp>
      <p:sp>
        <p:nvSpPr>
          <p:cNvPr id="5" name="Rettangolo 4"/>
          <p:cNvSpPr/>
          <p:nvPr/>
        </p:nvSpPr>
        <p:spPr>
          <a:xfrm>
            <a:off x="3060370" y="6934075"/>
            <a:ext cx="5184576" cy="276999"/>
          </a:xfrm>
          <a:prstGeom prst="rect">
            <a:avLst/>
          </a:prstGeom>
        </p:spPr>
        <p:txBody>
          <a:bodyPr wrap="square">
            <a:spAutoFit/>
          </a:bodyPr>
          <a:lstStyle/>
          <a:p>
            <a:r>
              <a:rPr lang="it-IT" sz="1200" b="1" dirty="0" smtClean="0">
                <a:latin typeface="Times New Roman" pitchFamily="18" charset="0"/>
                <a:cs typeface="Times New Roman" pitchFamily="18" charset="0"/>
              </a:rPr>
              <a:t>28 Aprile 2012</a:t>
            </a:r>
            <a:r>
              <a:rPr lang="it-IT" sz="1200" b="1" dirty="0">
                <a:latin typeface="Times New Roman" pitchFamily="18" charset="0"/>
                <a:cs typeface="Times New Roman" pitchFamily="18" charset="0"/>
              </a:rPr>
              <a:t>	</a:t>
            </a:r>
            <a:r>
              <a:rPr lang="it-IT" sz="1200" b="1" dirty="0" smtClean="0">
                <a:latin typeface="Times New Roman" pitchFamily="18" charset="0"/>
                <a:cs typeface="Times New Roman" pitchFamily="18" charset="0"/>
              </a:rPr>
              <a:t>Presso Azienda Zappalà</a:t>
            </a:r>
            <a:endParaRPr lang="it-IT" sz="1200" b="1" dirty="0">
              <a:latin typeface="Times New Roman" pitchFamily="18" charset="0"/>
              <a:cs typeface="Times New Roman" pitchFamily="18" charset="0"/>
            </a:endParaRPr>
          </a:p>
        </p:txBody>
      </p:sp>
      <p:sp>
        <p:nvSpPr>
          <p:cNvPr id="6" name="Ritardo 5"/>
          <p:cNvSpPr/>
          <p:nvPr/>
        </p:nvSpPr>
        <p:spPr>
          <a:xfrm>
            <a:off x="-202" y="10138049"/>
            <a:ext cx="1670342" cy="612648"/>
          </a:xfrm>
          <a:prstGeom prst="flowChartDelay">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45</a:t>
            </a:r>
            <a:endParaRPr lang="it-IT" sz="3200" b="1" dirty="0">
              <a:solidFill>
                <a:srgbClr val="000000"/>
              </a:solidFill>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pic>
        <p:nvPicPr>
          <p:cNvPr id="1026" name="Picture 2" descr="C:\Users\Alfio Cavallaro\Desktop\ATTIVITA' KIWANIANE\Attività svolte\Direttivo del 20 gennaio 2012\IMG_41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717"/>
          <a:stretch/>
        </p:blipFill>
        <p:spPr bwMode="auto">
          <a:xfrm>
            <a:off x="381884" y="7555957"/>
            <a:ext cx="3682616" cy="23830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Alfio Cavallaro\Desktop\ATTIVITA' KIWANIANE\Attività svolte\Direttivo del 20 gennaio 2012\IMG_41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194525" y="2096781"/>
            <a:ext cx="2487168" cy="1865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Alfio Cavallaro\Desktop\ATTIVITA' KIWANIANE\Attività svolte\Direttivo del 20 gennaio 2012\IMG_410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27"/>
          <a:stretch/>
        </p:blipFill>
        <p:spPr bwMode="auto">
          <a:xfrm rot="5400000">
            <a:off x="-18719" y="1965570"/>
            <a:ext cx="2502959" cy="21435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CasellaDiTesto 14"/>
          <p:cNvSpPr txBox="1"/>
          <p:nvPr/>
        </p:nvSpPr>
        <p:spPr>
          <a:xfrm>
            <a:off x="181736" y="5615738"/>
            <a:ext cx="2736304" cy="369332"/>
          </a:xfrm>
          <a:prstGeom prst="rect">
            <a:avLst/>
          </a:prstGeom>
          <a:noFill/>
        </p:spPr>
        <p:txBody>
          <a:bodyPr wrap="square" rtlCol="0">
            <a:spAutoFit/>
          </a:bodyPr>
          <a:lstStyle/>
          <a:p>
            <a:r>
              <a:rPr lang="it-IT" b="1" dirty="0" smtClean="0"/>
              <a:t>      DIRETTIVI</a:t>
            </a:r>
            <a:endParaRPr lang="it-IT" b="1" dirty="0"/>
          </a:p>
        </p:txBody>
      </p:sp>
      <p:sp>
        <p:nvSpPr>
          <p:cNvPr id="11" name="CasellaDiTesto 10"/>
          <p:cNvSpPr txBox="1"/>
          <p:nvPr/>
        </p:nvSpPr>
        <p:spPr>
          <a:xfrm>
            <a:off x="4257804" y="7632824"/>
            <a:ext cx="3024517" cy="2492990"/>
          </a:xfrm>
          <a:prstGeom prst="rect">
            <a:avLst/>
          </a:prstGeom>
          <a:noFill/>
        </p:spPr>
        <p:txBody>
          <a:bodyPr wrap="square" rtlCol="0">
            <a:spAutoFit/>
          </a:bodyPr>
          <a:lstStyle/>
          <a:p>
            <a:r>
              <a:rPr lang="it-IT" sz="1200" b="1" dirty="0" smtClean="0">
                <a:latin typeface="Times New Roman" pitchFamily="18" charset="0"/>
                <a:cs typeface="Times New Roman" pitchFamily="18" charset="0"/>
              </a:rPr>
              <a:t>Il Direttivo del  20 Gennaio 2012 , tenutosi presso l’abitazione del Tesoriere , </a:t>
            </a:r>
          </a:p>
          <a:p>
            <a:r>
              <a:rPr lang="it-IT" sz="1200" b="1" dirty="0" smtClean="0">
                <a:latin typeface="Times New Roman" pitchFamily="18" charset="0"/>
                <a:cs typeface="Times New Roman" pitchFamily="18" charset="0"/>
              </a:rPr>
              <a:t>Lucio Russo, è stato impreziosito dalla visita della maggior parte degli </a:t>
            </a:r>
            <a:r>
              <a:rPr lang="it-IT" sz="1200" b="1" dirty="0" err="1" smtClean="0">
                <a:latin typeface="Times New Roman" pitchFamily="18" charset="0"/>
                <a:cs typeface="Times New Roman" pitchFamily="18" charset="0"/>
              </a:rPr>
              <a:t>Officers</a:t>
            </a:r>
            <a:r>
              <a:rPr lang="it-IT" sz="1200" b="1" dirty="0" smtClean="0">
                <a:latin typeface="Times New Roman" pitchFamily="18" charset="0"/>
                <a:cs typeface="Times New Roman" pitchFamily="18" charset="0"/>
              </a:rPr>
              <a:t> </a:t>
            </a:r>
            <a:r>
              <a:rPr lang="it-IT" sz="1200" b="1" dirty="0" err="1" smtClean="0">
                <a:latin typeface="Times New Roman" pitchFamily="18" charset="0"/>
                <a:cs typeface="Times New Roman" pitchFamily="18" charset="0"/>
              </a:rPr>
              <a:t>kiwaniani</a:t>
            </a:r>
            <a:r>
              <a:rPr lang="it-IT" sz="1200" b="1" dirty="0" smtClean="0">
                <a:latin typeface="Times New Roman" pitchFamily="18" charset="0"/>
                <a:cs typeface="Times New Roman" pitchFamily="18" charset="0"/>
              </a:rPr>
              <a:t> presenti al CDA Distrettuale che si è svolto, </a:t>
            </a:r>
            <a:r>
              <a:rPr lang="it-IT" sz="1200" b="1" dirty="0">
                <a:latin typeface="Times New Roman" pitchFamily="18" charset="0"/>
                <a:cs typeface="Times New Roman" pitchFamily="18" charset="0"/>
              </a:rPr>
              <a:t>nei giorni  20 e 21 </a:t>
            </a:r>
            <a:r>
              <a:rPr lang="it-IT" sz="1200" b="1" dirty="0" smtClean="0">
                <a:latin typeface="Times New Roman" pitchFamily="18" charset="0"/>
                <a:cs typeface="Times New Roman" pitchFamily="18" charset="0"/>
              </a:rPr>
              <a:t>gennaio 2012, presso il </a:t>
            </a:r>
            <a:r>
              <a:rPr lang="it-IT" sz="1200" b="1" dirty="0" err="1" smtClean="0">
                <a:latin typeface="Times New Roman" pitchFamily="18" charset="0"/>
                <a:cs typeface="Times New Roman" pitchFamily="18" charset="0"/>
              </a:rPr>
              <a:t>Grand</a:t>
            </a:r>
            <a:r>
              <a:rPr lang="it-IT" sz="1200" b="1" dirty="0" smtClean="0">
                <a:latin typeface="Times New Roman" pitchFamily="18" charset="0"/>
                <a:cs typeface="Times New Roman" pitchFamily="18" charset="0"/>
              </a:rPr>
              <a:t> Hotel Ora </a:t>
            </a:r>
            <a:r>
              <a:rPr lang="it-IT" sz="1200" b="1" dirty="0" err="1" smtClean="0">
                <a:latin typeface="Times New Roman" pitchFamily="18" charset="0"/>
                <a:cs typeface="Times New Roman" pitchFamily="18" charset="0"/>
              </a:rPr>
              <a:t>Luxury</a:t>
            </a:r>
            <a:r>
              <a:rPr lang="it-IT" sz="1200" b="1" dirty="0" smtClean="0">
                <a:latin typeface="Times New Roman" pitchFamily="18" charset="0"/>
                <a:cs typeface="Times New Roman" pitchFamily="18" charset="0"/>
              </a:rPr>
              <a:t> di Viagrande (CT). Graditissima è stata la   presenza del </a:t>
            </a:r>
            <a:r>
              <a:rPr lang="it-IT" sz="1200" b="1" dirty="0" err="1" smtClean="0">
                <a:latin typeface="Times New Roman" pitchFamily="18" charset="0"/>
                <a:cs typeface="Times New Roman" pitchFamily="18" charset="0"/>
              </a:rPr>
              <a:t>Governatorie</a:t>
            </a:r>
            <a:r>
              <a:rPr lang="it-IT" sz="1200" b="1" dirty="0" smtClean="0">
                <a:latin typeface="Times New Roman" pitchFamily="18" charset="0"/>
                <a:cs typeface="Times New Roman" pitchFamily="18" charset="0"/>
              </a:rPr>
              <a:t> </a:t>
            </a:r>
            <a:r>
              <a:rPr lang="it-IT" sz="1200" b="1" dirty="0">
                <a:latin typeface="Times New Roman" pitchFamily="18" charset="0"/>
                <a:cs typeface="Times New Roman" pitchFamily="18" charset="0"/>
              </a:rPr>
              <a:t>del Distretto </a:t>
            </a:r>
            <a:r>
              <a:rPr lang="it-IT" sz="1200" b="1" dirty="0" err="1" smtClean="0">
                <a:latin typeface="Times New Roman" pitchFamily="18" charset="0"/>
                <a:cs typeface="Times New Roman" pitchFamily="18" charset="0"/>
              </a:rPr>
              <a:t>Italia-S.Marino</a:t>
            </a:r>
            <a:r>
              <a:rPr lang="it-IT" sz="1200" b="1" dirty="0" smtClean="0">
                <a:latin typeface="Times New Roman" pitchFamily="18" charset="0"/>
                <a:cs typeface="Times New Roman" pitchFamily="18" charset="0"/>
              </a:rPr>
              <a:t>, Florio </a:t>
            </a:r>
            <a:r>
              <a:rPr lang="it-IT" sz="1200" b="1" dirty="0" err="1" smtClean="0">
                <a:latin typeface="Times New Roman" pitchFamily="18" charset="0"/>
                <a:cs typeface="Times New Roman" pitchFamily="18" charset="0"/>
              </a:rPr>
              <a:t>Marzocchini</a:t>
            </a:r>
            <a:r>
              <a:rPr lang="it-IT" sz="1200" b="1" dirty="0" smtClean="0">
                <a:latin typeface="Times New Roman" pitchFamily="18" charset="0"/>
                <a:cs typeface="Times New Roman" pitchFamily="18" charset="0"/>
              </a:rPr>
              <a:t>, del lo Immediato </a:t>
            </a:r>
            <a:r>
              <a:rPr lang="it-IT" sz="1200" b="1" dirty="0" err="1" smtClean="0">
                <a:latin typeface="Times New Roman" pitchFamily="18" charset="0"/>
                <a:cs typeface="Times New Roman" pitchFamily="18" charset="0"/>
              </a:rPr>
              <a:t>Past-Governatorie</a:t>
            </a:r>
            <a:r>
              <a:rPr lang="it-IT" sz="1200" b="1" dirty="0" smtClean="0">
                <a:latin typeface="Times New Roman" pitchFamily="18" charset="0"/>
                <a:cs typeface="Times New Roman" pitchFamily="18" charset="0"/>
              </a:rPr>
              <a:t>, Salvatore Costanza, e del Governatore Eletto Roberto </a:t>
            </a:r>
            <a:r>
              <a:rPr lang="it-IT" sz="1200" b="1" dirty="0" err="1" smtClean="0">
                <a:latin typeface="Times New Roman" pitchFamily="18" charset="0"/>
                <a:cs typeface="Times New Roman" pitchFamily="18" charset="0"/>
              </a:rPr>
              <a:t>Garzulli</a:t>
            </a:r>
            <a:r>
              <a:rPr lang="it-IT" sz="1200" b="1" dirty="0" smtClean="0">
                <a:latin typeface="Times New Roman" pitchFamily="18" charset="0"/>
                <a:cs typeface="Times New Roman" pitchFamily="18" charset="0"/>
              </a:rPr>
              <a:t>.</a:t>
            </a:r>
            <a:endParaRPr lang="it-IT" sz="1200" b="1" dirty="0">
              <a:latin typeface="Times New Roman" pitchFamily="18" charset="0"/>
              <a:cs typeface="Times New Roman" pitchFamily="18" charset="0"/>
            </a:endParaRPr>
          </a:p>
        </p:txBody>
      </p:sp>
      <p:pic>
        <p:nvPicPr>
          <p:cNvPr id="1032" name="Picture 8" descr="C:\Users\Alfio Cavallaro\Desktop\ATTIVITA' KIWANIANE\Direttivi 2011-2012\Direttivo 12 Aprile\Foto\IMG_49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436362" y="1923473"/>
            <a:ext cx="2978156" cy="223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571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0" y="0"/>
            <a:ext cx="7561263" cy="127199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212726" y="442608"/>
            <a:ext cx="5103043" cy="369332"/>
          </a:xfrm>
          <a:prstGeom prst="rect">
            <a:avLst/>
          </a:prstGeom>
          <a:noFill/>
          <a:ln>
            <a:solidFill>
              <a:schemeClr val="bg1"/>
            </a:solidFill>
          </a:ln>
        </p:spPr>
        <p:txBody>
          <a:bodyPr wrap="square" rtlCol="0">
            <a:spAutoFit/>
          </a:bodyPr>
          <a:lstStyle/>
          <a:p>
            <a:pPr algn="ctr"/>
            <a:r>
              <a:rPr lang="it-IT" b="1" dirty="0" smtClean="0">
                <a:solidFill>
                  <a:schemeClr val="bg1"/>
                </a:solidFill>
                <a:latin typeface="Times New Roman" pitchFamily="18" charset="0"/>
                <a:cs typeface="Times New Roman" pitchFamily="18" charset="0"/>
              </a:rPr>
              <a:t>RASSEGNA STAMPA</a:t>
            </a:r>
            <a:endParaRPr lang="it-IT" b="1" dirty="0">
              <a:solidFill>
                <a:schemeClr val="bg1"/>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757" y="1625844"/>
            <a:ext cx="1516132" cy="21400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Alfio Cavallaro\Desktop\ATTIVITA' KIWANIANE\Attività svolte\Misericordia\IMG_39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97" r="9025"/>
          <a:stretch/>
        </p:blipFill>
        <p:spPr bwMode="auto">
          <a:xfrm>
            <a:off x="3675172" y="1569992"/>
            <a:ext cx="1976858" cy="260473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805" y="7474147"/>
            <a:ext cx="2576971" cy="282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546" y="7110725"/>
            <a:ext cx="2936217" cy="36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6562" y="5024193"/>
            <a:ext cx="1768343" cy="203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7610" y="4655181"/>
            <a:ext cx="1534216" cy="32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tardo 8"/>
          <p:cNvSpPr/>
          <p:nvPr/>
        </p:nvSpPr>
        <p:spPr>
          <a:xfrm>
            <a:off x="-202" y="10138049"/>
            <a:ext cx="1670342" cy="612648"/>
          </a:xfrm>
          <a:prstGeom prst="flowChartDelay">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47</a:t>
            </a:r>
            <a:endParaRPr lang="it-IT" sz="3200" b="1" dirty="0">
              <a:solidFill>
                <a:srgbClr val="000000"/>
              </a:solidFill>
            </a:endParaRPr>
          </a:p>
        </p:txBody>
      </p:sp>
      <p:pic>
        <p:nvPicPr>
          <p:cNvPr id="1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41414"/>
          <a:stretch/>
        </p:blipFill>
        <p:spPr bwMode="auto">
          <a:xfrm>
            <a:off x="138441" y="1765087"/>
            <a:ext cx="3214268" cy="68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376" y="2714925"/>
            <a:ext cx="2691527" cy="311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568" y="2454859"/>
            <a:ext cx="3214268" cy="29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579" y="5976096"/>
            <a:ext cx="2031900" cy="47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441" y="6447879"/>
            <a:ext cx="2347013" cy="280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93070" y="5011684"/>
            <a:ext cx="2541149" cy="177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5844" y="4308871"/>
            <a:ext cx="2903932" cy="7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lfio Cavallaro\Desktop\Annuario\per annuario\IMG_6406.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8307"/>
          <a:stretch/>
        </p:blipFill>
        <p:spPr bwMode="auto">
          <a:xfrm>
            <a:off x="2608694" y="7824884"/>
            <a:ext cx="2252057" cy="2355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lfio Cavallaro\Desktop\Annuario\per annuario\IMG_6409.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127" t="13900" r="-8127" b="50000"/>
          <a:stretch/>
        </p:blipFill>
        <p:spPr bwMode="auto">
          <a:xfrm>
            <a:off x="2578257" y="7274541"/>
            <a:ext cx="2028365" cy="54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7016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87" y="576139"/>
            <a:ext cx="27336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66" y="1442289"/>
            <a:ext cx="3093715" cy="219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55" y="3650070"/>
            <a:ext cx="3165345" cy="379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597981" y="528378"/>
            <a:ext cx="3778250" cy="646331"/>
          </a:xfrm>
          <a:prstGeom prst="rect">
            <a:avLst/>
          </a:prstGeom>
        </p:spPr>
        <p:txBody>
          <a:bodyPr>
            <a:spAutoFit/>
          </a:bodyPr>
          <a:lstStyle/>
          <a:p>
            <a:r>
              <a:rPr lang="it-IT" dirty="0"/>
              <a:t>http://www.cronacadiretta.it/dettnews.php?idx=23&amp;pg=9998</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537" y="1442289"/>
            <a:ext cx="27336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767" y="2385346"/>
            <a:ext cx="2798464" cy="189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99" y="4464571"/>
            <a:ext cx="2947813" cy="337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470149" y="8280995"/>
            <a:ext cx="3778250" cy="646331"/>
          </a:xfrm>
          <a:prstGeom prst="rect">
            <a:avLst/>
          </a:prstGeom>
        </p:spPr>
        <p:txBody>
          <a:bodyPr>
            <a:spAutoFit/>
          </a:bodyPr>
          <a:lstStyle/>
          <a:p>
            <a:r>
              <a:rPr lang="it-IT" dirty="0"/>
              <a:t>http://www.cronacadiretta.it/dettnews.php?idx=9&amp;pg=10727</a:t>
            </a:r>
          </a:p>
        </p:txBody>
      </p:sp>
    </p:spTree>
    <p:extLst>
      <p:ext uri="{BB962C8B-B14F-4D97-AF65-F5344CB8AC3E}">
        <p14:creationId xmlns:p14="http://schemas.microsoft.com/office/powerpoint/2010/main" val="410007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70000"/>
          </a:schemeClr>
        </a:solidFill>
        <a:effectLst/>
      </p:bgPr>
    </p:bg>
    <p:spTree>
      <p:nvGrpSpPr>
        <p:cNvPr id="1" name=""/>
        <p:cNvGrpSpPr/>
        <p:nvPr/>
      </p:nvGrpSpPr>
      <p:grpSpPr>
        <a:xfrm>
          <a:off x="0" y="0"/>
          <a:ext cx="0" cy="0"/>
          <a:chOff x="0" y="0"/>
          <a:chExt cx="0" cy="0"/>
        </a:xfrm>
      </p:grpSpPr>
      <p:pic>
        <p:nvPicPr>
          <p:cNvPr id="2051" name="Picture 3" descr="C:\Users\Alfio Cavallaro\Desktop\ATTIVITA' KIWANIANE\Attività svolte\29 Ottobre Passaggio della Campana\foto passaggio campana\P10208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3563" y="666386"/>
            <a:ext cx="2657473" cy="199310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054" name="Picture 6" descr="C:\Users\Alfio Cavallaro\Desktop\ATTIVITA' KIWANIANE\Attività svolte\29 Ottobre Passaggio della Campana\foto passaggio campana\P1020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469" y="2866121"/>
            <a:ext cx="2796167" cy="20971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056" name="Picture 8" descr="C:\Users\Alfio Cavallaro\Desktop\ATTIVITA' KIWANIANE\Attività svolte\29 Ottobre Passaggio della Campana\foto passaggio campana\P10208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74" y="666386"/>
            <a:ext cx="2584888" cy="193866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Rettangolo 10"/>
          <p:cNvSpPr/>
          <p:nvPr/>
        </p:nvSpPr>
        <p:spPr>
          <a:xfrm>
            <a:off x="468263" y="5175219"/>
            <a:ext cx="6994328" cy="738664"/>
          </a:xfrm>
          <a:prstGeom prst="rect">
            <a:avLst/>
          </a:prstGeom>
        </p:spPr>
        <p:txBody>
          <a:bodyPr wrap="square">
            <a:spAutoFit/>
          </a:bodyPr>
          <a:lstStyle/>
          <a:p>
            <a:r>
              <a:rPr lang="it-IT" sz="1400" b="1" dirty="0" smtClean="0">
                <a:latin typeface="Times New Roman" pitchFamily="18" charset="0"/>
                <a:cs typeface="Times New Roman" pitchFamily="18" charset="0"/>
              </a:rPr>
              <a:t>Un omaggio floreale  è stato consegnato alle consorti del </a:t>
            </a:r>
            <a:r>
              <a:rPr lang="it-IT" sz="1400" b="1" dirty="0" err="1" smtClean="0">
                <a:latin typeface="Times New Roman" pitchFamily="18" charset="0"/>
                <a:cs typeface="Times New Roman" pitchFamily="18" charset="0"/>
              </a:rPr>
              <a:t>Past</a:t>
            </a:r>
            <a:r>
              <a:rPr lang="it-IT" sz="1400" b="1" dirty="0" smtClean="0">
                <a:latin typeface="Times New Roman" pitchFamily="18" charset="0"/>
                <a:cs typeface="Times New Roman" pitchFamily="18" charset="0"/>
              </a:rPr>
              <a:t> Presidente, Sig.ra Giusy,  del Presidente, Sig.ra Anna, e delle autorità Civili e </a:t>
            </a:r>
            <a:r>
              <a:rPr lang="it-IT" sz="1400" b="1" dirty="0" err="1" smtClean="0">
                <a:latin typeface="Times New Roman" pitchFamily="18" charset="0"/>
                <a:cs typeface="Times New Roman" pitchFamily="18" charset="0"/>
              </a:rPr>
              <a:t>Kiwaniane</a:t>
            </a:r>
            <a:r>
              <a:rPr lang="it-IT" sz="1400" b="1" dirty="0" smtClean="0">
                <a:latin typeface="Times New Roman" pitchFamily="18" charset="0"/>
                <a:cs typeface="Times New Roman" pitchFamily="18" charset="0"/>
              </a:rPr>
              <a:t> intervenute.</a:t>
            </a:r>
          </a:p>
          <a:p>
            <a:r>
              <a:rPr lang="it-IT" sz="1400" b="1" dirty="0" smtClean="0">
                <a:solidFill>
                  <a:srgbClr val="C00000"/>
                </a:solidFill>
                <a:latin typeface="Times New Roman" pitchFamily="18" charset="0"/>
                <a:cs typeface="Times New Roman" pitchFamily="18" charset="0"/>
              </a:rPr>
              <a:t>Nel corso della Cerimonia sono stati raccolti dei fondi a favore del Progetto ELIMINATE</a:t>
            </a:r>
            <a:r>
              <a:rPr lang="it-IT" sz="1400" b="1" dirty="0" smtClean="0">
                <a:latin typeface="Times New Roman" pitchFamily="18" charset="0"/>
                <a:cs typeface="Times New Roman" pitchFamily="18" charset="0"/>
              </a:rPr>
              <a:t>.</a:t>
            </a:r>
            <a:endParaRPr lang="it-IT" sz="1400" b="1" dirty="0">
              <a:latin typeface="Times New Roman" pitchFamily="18" charset="0"/>
              <a:cs typeface="Times New Roman" pitchFamily="18" charset="0"/>
            </a:endParaRPr>
          </a:p>
        </p:txBody>
      </p:sp>
      <p:pic>
        <p:nvPicPr>
          <p:cNvPr id="12" name="Picture 2" descr="C:\Users\Alfio Cavallaro\Desktop\ATTIVITA' KIWANIANE\Attività svolte\29 Ottobre Passaggio della Campana\foto passaggio campana\P10209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0094" y="7776577"/>
            <a:ext cx="2976331" cy="223224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3" name="Picture 3" descr="C:\Users\Alfio Cavallaro\Desktop\ATTIVITA' KIWANIANE\Attività svolte\29 Ottobre Passaggio della Campana\foto passaggio campana\P10207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6503" y="6101929"/>
            <a:ext cx="1987083" cy="149031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4" name="Picture 9" descr="C:\Users\Alfio Cavallaro\Desktop\ATTIVITA' KIWANIANE\Attività svolte\29 Ottobre Passaggio della Campana\foto passaggio campana\P10209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268" y="7776577"/>
            <a:ext cx="2976330" cy="223224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Rettangolo 8"/>
          <p:cNvSpPr/>
          <p:nvPr/>
        </p:nvSpPr>
        <p:spPr>
          <a:xfrm>
            <a:off x="-24064" y="0"/>
            <a:ext cx="342143" cy="10801350"/>
          </a:xfrm>
          <a:prstGeom prst="rect">
            <a:avLst/>
          </a:prstGeom>
          <a:solidFill>
            <a:schemeClr val="accent1">
              <a:alpha val="7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itardo 9"/>
          <p:cNvSpPr/>
          <p:nvPr/>
        </p:nvSpPr>
        <p:spPr>
          <a:xfrm>
            <a:off x="336691" y="10138049"/>
            <a:ext cx="1670342" cy="612648"/>
          </a:xfrm>
          <a:prstGeom prst="flowChartDelay">
            <a:avLst/>
          </a:prstGeom>
          <a:solidFill>
            <a:schemeClr val="accent1">
              <a:alpha val="7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8</a:t>
            </a:r>
            <a:endParaRPr lang="it-IT" sz="3200" b="1" dirty="0">
              <a:solidFill>
                <a:srgbClr val="000000"/>
              </a:solidFill>
            </a:endParaRPr>
          </a:p>
        </p:txBody>
      </p:sp>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674"/>
          <a:stretch/>
        </p:blipFill>
        <p:spPr bwMode="auto">
          <a:xfrm>
            <a:off x="468263" y="10296544"/>
            <a:ext cx="486493" cy="2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592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10" name="Rettangolo 9"/>
          <p:cNvSpPr/>
          <p:nvPr/>
        </p:nvSpPr>
        <p:spPr>
          <a:xfrm>
            <a:off x="9792" y="1910"/>
            <a:ext cx="5639942" cy="1271995"/>
          </a:xfrm>
          <a:prstGeom prst="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227425" y="156549"/>
            <a:ext cx="5205740" cy="923330"/>
          </a:xfrm>
          <a:prstGeom prst="rect">
            <a:avLst/>
          </a:prstGeom>
          <a:ln>
            <a:solidFill>
              <a:schemeClr val="tx1"/>
            </a:solidFill>
          </a:ln>
        </p:spPr>
        <p:txBody>
          <a:bodyPr wrap="square">
            <a:spAutoFit/>
          </a:bodyPr>
          <a:lstStyle/>
          <a:p>
            <a:pPr algn="ctr"/>
            <a:r>
              <a:rPr lang="it-IT" b="1" dirty="0" smtClean="0">
                <a:latin typeface="Times New Roman" pitchFamily="18" charset="0"/>
                <a:cs typeface="Times New Roman" pitchFamily="18" charset="0"/>
              </a:rPr>
              <a:t>VISITA DEL PAST-GOVERNATORE DEL DISTRETTO ITALIA-SAN MARINO ALL’OTTOBRATA ZAFFERANESE 2011</a:t>
            </a:r>
            <a:endParaRPr lang="it-IT" b="1" dirty="0">
              <a:latin typeface="Times New Roman" pitchFamily="18" charset="0"/>
              <a:cs typeface="Times New Roman" pitchFamily="18" charset="0"/>
            </a:endParaRPr>
          </a:p>
        </p:txBody>
      </p:sp>
      <p:sp>
        <p:nvSpPr>
          <p:cNvPr id="5" name="Rettangolo 4"/>
          <p:cNvSpPr/>
          <p:nvPr/>
        </p:nvSpPr>
        <p:spPr>
          <a:xfrm>
            <a:off x="278364" y="1529401"/>
            <a:ext cx="3297017" cy="4154984"/>
          </a:xfrm>
          <a:prstGeom prst="rect">
            <a:avLst/>
          </a:prstGeom>
        </p:spPr>
        <p:txBody>
          <a:bodyPr wrap="square">
            <a:spAutoFit/>
          </a:bodyPr>
          <a:lstStyle/>
          <a:p>
            <a:r>
              <a:rPr lang="it-IT" sz="1200" b="1" dirty="0">
                <a:latin typeface="Times New Roman" pitchFamily="18" charset="0"/>
                <a:cs typeface="Times New Roman" pitchFamily="18" charset="0"/>
              </a:rPr>
              <a:t>Domenica 30 </a:t>
            </a:r>
            <a:r>
              <a:rPr lang="it-IT" sz="1200" b="1" dirty="0" smtClean="0">
                <a:latin typeface="Times New Roman" pitchFamily="18" charset="0"/>
                <a:cs typeface="Times New Roman" pitchFamily="18" charset="0"/>
              </a:rPr>
              <a:t>Ottobre</a:t>
            </a:r>
            <a:r>
              <a:rPr lang="it-IT" sz="1200" b="1" dirty="0">
                <a:latin typeface="Times New Roman" pitchFamily="18" charset="0"/>
                <a:cs typeface="Times New Roman" pitchFamily="18" charset="0"/>
              </a:rPr>
              <a:t>, dopo aver preso parte al 22° Passaggio della Campana del KC Zafferana Etnea, il </a:t>
            </a:r>
            <a:r>
              <a:rPr lang="it-IT" sz="1200" b="1" dirty="0" err="1">
                <a:latin typeface="Times New Roman" pitchFamily="18" charset="0"/>
                <a:cs typeface="Times New Roman" pitchFamily="18" charset="0"/>
              </a:rPr>
              <a:t>past</a:t>
            </a:r>
            <a:r>
              <a:rPr lang="it-IT" sz="1200" b="1" dirty="0">
                <a:latin typeface="Times New Roman" pitchFamily="18" charset="0"/>
                <a:cs typeface="Times New Roman" pitchFamily="18" charset="0"/>
              </a:rPr>
              <a:t>-Governatore del Distretto Italia-San Marino, Prof. Salvatore Costanza e la moglie Anna, ospiti del club, hanno visitato la 33° edizione dell’Ottobrata Zafferanese 2011, mostra mercato dei prodotti tipici dell’Etna, dedicata alla sagra delle Castagne e del Vino. Erano accompagnati dal presidente del KC Dott. Alfio Cavallaro, dal tesoriere Sig. Lucio Russo, e dal socio Alfio Pappalardo con la moglie Nelly. Dopo un breve incontro e colloquio con il Sindaco della città Dott. Alfio Russo ed alcuni amministratori locali, hanno visitato il Palazzo Storico Municipale dove hanno potuto apprezzare la Mostra “La storia attraverso le tavole di Valter Molino” Illustrazioni dalla Domenica del Corriere anni 50-60 e le Mostre “Etna, il Vulcano che cambia” e “Le riserve Naturali in Sicilia” curate dall’Associazione LEGAMBIENTE Circolo Val Demone di Zafferana Etnea</a:t>
            </a:r>
            <a:r>
              <a:rPr lang="it-IT" sz="1200" b="1" dirty="0" smtClean="0">
                <a:latin typeface="Times New Roman" pitchFamily="18" charset="0"/>
                <a:cs typeface="Times New Roman" pitchFamily="18" charset="0"/>
              </a:rPr>
              <a:t>.</a:t>
            </a:r>
          </a:p>
        </p:txBody>
      </p:sp>
      <p:sp>
        <p:nvSpPr>
          <p:cNvPr id="8" name="Ritardo 7"/>
          <p:cNvSpPr/>
          <p:nvPr/>
        </p:nvSpPr>
        <p:spPr>
          <a:xfrm>
            <a:off x="-202" y="10138049"/>
            <a:ext cx="1670342" cy="612648"/>
          </a:xfrm>
          <a:prstGeom prst="flowChartDelay">
            <a:avLst/>
          </a:prstGeom>
          <a:solidFill>
            <a:schemeClr val="accent6">
              <a:lumMod val="75000"/>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X</a:t>
            </a:r>
            <a:endParaRPr lang="it-IT" sz="3200" b="1" dirty="0">
              <a:solidFill>
                <a:srgbClr val="000000"/>
              </a:solidFill>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74"/>
          <a:stretch/>
        </p:blipFill>
        <p:spPr bwMode="auto">
          <a:xfrm>
            <a:off x="131370" y="10296544"/>
            <a:ext cx="486493" cy="295657"/>
          </a:xfrm>
          <a:prstGeom prst="rect">
            <a:avLst/>
          </a:prstGeom>
          <a:solidFill>
            <a:schemeClr val="tx1">
              <a:alpha val="50000"/>
            </a:schemeClr>
          </a:solidFill>
          <a:ln>
            <a:solidFill>
              <a:schemeClr val="tx1"/>
            </a:solidFill>
          </a:ln>
          <a:effectLst/>
          <a:extLst/>
        </p:spPr>
      </p:pic>
      <p:sp>
        <p:nvSpPr>
          <p:cNvPr id="3" name="Rettangolo 2"/>
          <p:cNvSpPr/>
          <p:nvPr/>
        </p:nvSpPr>
        <p:spPr>
          <a:xfrm>
            <a:off x="3760608" y="8066097"/>
            <a:ext cx="3778250" cy="2308324"/>
          </a:xfrm>
          <a:prstGeom prst="rect">
            <a:avLst/>
          </a:prstGeom>
        </p:spPr>
        <p:txBody>
          <a:bodyPr>
            <a:spAutoFit/>
          </a:bodyPr>
          <a:lstStyle/>
          <a:p>
            <a:r>
              <a:rPr lang="it-IT" sz="1200" b="1" dirty="0">
                <a:latin typeface="Times New Roman" pitchFamily="18" charset="0"/>
                <a:cs typeface="Times New Roman" pitchFamily="18" charset="0"/>
              </a:rPr>
              <a:t>Il Prof. Costanza si è poi congratulato con gli espositori della Mostra dei manufatti della tradizione artigianale etnea “La ceramica” curata </a:t>
            </a:r>
            <a:r>
              <a:rPr lang="it-IT" sz="1200" b="1" dirty="0" err="1">
                <a:latin typeface="Times New Roman" pitchFamily="18" charset="0"/>
                <a:cs typeface="Times New Roman" pitchFamily="18" charset="0"/>
              </a:rPr>
              <a:t>dall</a:t>
            </a:r>
            <a:r>
              <a:rPr lang="it-IT" sz="1200" b="1" dirty="0">
                <a:latin typeface="Times New Roman" pitchFamily="18" charset="0"/>
                <a:cs typeface="Times New Roman" pitchFamily="18" charset="0"/>
              </a:rPr>
              <a:t> Ass.ne “Val Calanna Teatro”. Infine, presso l’AUDITORIUM “S. ANNA” hanno potuto apprezzare I “Pittori del Carretto” e i pupi, le scene, le storie dei f.lli Napoli, il maestro del presepio Ivano Vecchio e la presepista di terracotta Annamaria </a:t>
            </a:r>
            <a:r>
              <a:rPr lang="it-IT" sz="1200" b="1" dirty="0" err="1">
                <a:latin typeface="Times New Roman" pitchFamily="18" charset="0"/>
                <a:cs typeface="Times New Roman" pitchFamily="18" charset="0"/>
              </a:rPr>
              <a:t>Raciti</a:t>
            </a:r>
            <a:r>
              <a:rPr lang="it-IT" sz="1200" b="1" dirty="0">
                <a:latin typeface="Times New Roman" pitchFamily="18" charset="0"/>
                <a:cs typeface="Times New Roman" pitchFamily="18" charset="0"/>
              </a:rPr>
              <a:t>. Il Prof. Costanza e la moglie Anna, sono rimasti </a:t>
            </a:r>
            <a:r>
              <a:rPr lang="it-IT" sz="1200" b="1" dirty="0" err="1">
                <a:latin typeface="Times New Roman" pitchFamily="18" charset="0"/>
                <a:cs typeface="Times New Roman" pitchFamily="18" charset="0"/>
              </a:rPr>
              <a:t>esterefatti</a:t>
            </a:r>
            <a:r>
              <a:rPr lang="it-IT" sz="1200" b="1" dirty="0">
                <a:latin typeface="Times New Roman" pitchFamily="18" charset="0"/>
                <a:cs typeface="Times New Roman" pitchFamily="18" charset="0"/>
              </a:rPr>
              <a:t> dalla manifestazione zafferanese, e dopo un bagno di folla ed avere gustato diversi prodotti tipici locali (sciatori, siciliane, miele </a:t>
            </a:r>
            <a:r>
              <a:rPr lang="it-IT" sz="1200" b="1" dirty="0" smtClean="0">
                <a:latin typeface="Times New Roman" pitchFamily="18" charset="0"/>
                <a:cs typeface="Times New Roman" pitchFamily="18" charset="0"/>
              </a:rPr>
              <a:t>e le </a:t>
            </a:r>
            <a:r>
              <a:rPr lang="it-IT" sz="1200" b="1" dirty="0">
                <a:latin typeface="Times New Roman" pitchFamily="18" charset="0"/>
                <a:cs typeface="Times New Roman" pitchFamily="18" charset="0"/>
              </a:rPr>
              <a:t>foglie da tè) sono rientrati nella loro città di origine. </a:t>
            </a:r>
            <a:endParaRPr lang="it-IT" sz="1200" dirty="0">
              <a:latin typeface="Times New Roman" pitchFamily="18" charset="0"/>
              <a:cs typeface="Times New Roman" pitchFamily="18" charset="0"/>
            </a:endParaRPr>
          </a:p>
        </p:txBody>
      </p:sp>
      <p:pic>
        <p:nvPicPr>
          <p:cNvPr id="14" name="Immagin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4269" y="1910"/>
            <a:ext cx="1906994" cy="2926430"/>
          </a:xfrm>
          <a:prstGeom prst="rect">
            <a:avLst/>
          </a:prstGeom>
          <a:noFill/>
          <a:ln>
            <a:solidFill>
              <a:schemeClr val="accent6">
                <a:lumMod val="50000"/>
              </a:schemeClr>
            </a:solidFill>
          </a:ln>
        </p:spPr>
      </p:pic>
      <p:pic>
        <p:nvPicPr>
          <p:cNvPr id="1025" name="Picture 1" descr="C:\Users\Alfio Cavallaro\Desktop\ATTIVITA' KIWANIANE\Articoli rivista KNEWS\Costanza all'Ottobrata\foto\IMG_334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913" b="7640"/>
          <a:stretch/>
        </p:blipFill>
        <p:spPr bwMode="auto">
          <a:xfrm>
            <a:off x="4332632" y="2982102"/>
            <a:ext cx="2636314" cy="293321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26" name="Picture 2" descr="C:\Users\Alfio Cavallaro\Desktop\ATTIVITA' KIWANIANE\Articoli rivista KNEWS\Costanza all'Ottobrata\foto\IMG_33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9253" y="6059766"/>
            <a:ext cx="2600960" cy="195072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27" name="Picture 3" descr="C:\Users\Alfio Cavallaro\Desktop\ATTIVITA' KIWANIANE\Articoli rivista KNEWS\Costanza all'Ottobrata\foto\IMG_33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271" y="5852362"/>
            <a:ext cx="2600960" cy="195072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C:\Users\Alfio Cavallaro\Desktop\ATTIVITA' KIWANIANE\Articoli rivista KNEWS\Costanza all'Ottobrata\foto\IMG_33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71" y="7938297"/>
            <a:ext cx="2600960" cy="195072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960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alpha val="70000"/>
          </a:srgbClr>
        </a:solidFill>
        <a:effectLst/>
      </p:bgPr>
    </p:bg>
    <p:spTree>
      <p:nvGrpSpPr>
        <p:cNvPr id="1" name=""/>
        <p:cNvGrpSpPr/>
        <p:nvPr/>
      </p:nvGrpSpPr>
      <p:grpSpPr>
        <a:xfrm>
          <a:off x="0" y="0"/>
          <a:ext cx="0" cy="0"/>
          <a:chOff x="0" y="0"/>
          <a:chExt cx="0" cy="0"/>
        </a:xfrm>
      </p:grpSpPr>
      <p:sp>
        <p:nvSpPr>
          <p:cNvPr id="3" name="Rettangolo 2"/>
          <p:cNvSpPr/>
          <p:nvPr/>
        </p:nvSpPr>
        <p:spPr>
          <a:xfrm>
            <a:off x="0" y="0"/>
            <a:ext cx="7561263" cy="1271995"/>
          </a:xfrm>
          <a:prstGeom prst="rect">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0" name="Picture 6" descr="http://www.vinigambino.it/ws/wp-content/uploads/2012/06/log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39" y="1632940"/>
            <a:ext cx="6398195" cy="1842680"/>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444406" y="455643"/>
            <a:ext cx="2647328" cy="369332"/>
          </a:xfrm>
          <a:prstGeom prst="rect">
            <a:avLst/>
          </a:prstGeom>
          <a:noFill/>
          <a:ln>
            <a:solidFill>
              <a:schemeClr val="tx1"/>
            </a:solidFill>
          </a:ln>
        </p:spPr>
        <p:txBody>
          <a:bodyPr wrap="none" rtlCol="0">
            <a:spAutoFit/>
          </a:bodyPr>
          <a:lstStyle/>
          <a:p>
            <a:r>
              <a:rPr lang="it-IT" b="1" dirty="0" smtClean="0">
                <a:latin typeface="Times New Roman" pitchFamily="18" charset="0"/>
                <a:cs typeface="Times New Roman" pitchFamily="18" charset="0"/>
              </a:rPr>
              <a:t>FESTA DI S. MARTINO</a:t>
            </a:r>
            <a:endParaRPr lang="it-IT" b="1" dirty="0">
              <a:latin typeface="Times New Roman" pitchFamily="18" charset="0"/>
              <a:cs typeface="Times New Roman" pitchFamily="18" charset="0"/>
            </a:endParaRPr>
          </a:p>
        </p:txBody>
      </p:sp>
      <p:pic>
        <p:nvPicPr>
          <p:cNvPr id="1026" name="Picture 2" descr="Il Picciolo Golf 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334" y="2611766"/>
            <a:ext cx="3810000" cy="857251"/>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4068663" y="3772542"/>
            <a:ext cx="3384376" cy="3231654"/>
          </a:xfrm>
          <a:prstGeom prst="rect">
            <a:avLst/>
          </a:prstGeom>
        </p:spPr>
        <p:txBody>
          <a:bodyPr wrap="square">
            <a:spAutoFit/>
          </a:bodyPr>
          <a:lstStyle/>
          <a:p>
            <a:r>
              <a:rPr lang="it-IT" sz="1200" b="1" dirty="0">
                <a:latin typeface="Times New Roman" pitchFamily="18" charset="0"/>
                <a:cs typeface="Times New Roman" pitchFamily="18" charset="0"/>
              </a:rPr>
              <a:t>Tra le attività sociali che maggiormente contribuiscono a </a:t>
            </a:r>
            <a:r>
              <a:rPr lang="it-IT" sz="1200" b="1" dirty="0" smtClean="0">
                <a:latin typeface="Times New Roman" pitchFamily="18" charset="0"/>
                <a:cs typeface="Times New Roman" pitchFamily="18" charset="0"/>
              </a:rPr>
              <a:t>cementare l’amicizia </a:t>
            </a:r>
            <a:r>
              <a:rPr lang="it-IT" sz="1200" b="1" dirty="0">
                <a:latin typeface="Times New Roman" pitchFamily="18" charset="0"/>
                <a:cs typeface="Times New Roman" pitchFamily="18" charset="0"/>
              </a:rPr>
              <a:t>tra i Soci ci sono certamente le </a:t>
            </a:r>
            <a:r>
              <a:rPr lang="it-IT" sz="1200" b="1" dirty="0" smtClean="0">
                <a:latin typeface="Times New Roman" pitchFamily="18" charset="0"/>
                <a:cs typeface="Times New Roman" pitchFamily="18" charset="0"/>
              </a:rPr>
              <a:t>gite. Anche quest’anno il </a:t>
            </a:r>
            <a:r>
              <a:rPr lang="it-IT" sz="1200" b="1" dirty="0" err="1">
                <a:latin typeface="Times New Roman" pitchFamily="18" charset="0"/>
                <a:cs typeface="Times New Roman" pitchFamily="18" charset="0"/>
              </a:rPr>
              <a:t>Kiwanis</a:t>
            </a:r>
            <a:r>
              <a:rPr lang="it-IT" sz="1200" b="1" dirty="0">
                <a:latin typeface="Times New Roman" pitchFamily="18" charset="0"/>
                <a:cs typeface="Times New Roman" pitchFamily="18" charset="0"/>
              </a:rPr>
              <a:t> Zafferana </a:t>
            </a:r>
            <a:r>
              <a:rPr lang="it-IT" sz="1200" b="1" dirty="0" smtClean="0">
                <a:latin typeface="Times New Roman" pitchFamily="18" charset="0"/>
                <a:cs typeface="Times New Roman" pitchFamily="18" charset="0"/>
              </a:rPr>
              <a:t>Etnea ha effettuato l’ormai </a:t>
            </a:r>
            <a:r>
              <a:rPr lang="it-IT" sz="1200" b="1" dirty="0">
                <a:latin typeface="Times New Roman" pitchFamily="18" charset="0"/>
                <a:cs typeface="Times New Roman" pitchFamily="18" charset="0"/>
              </a:rPr>
              <a:t>tradizionale gita di San </a:t>
            </a:r>
            <a:r>
              <a:rPr lang="it-IT" sz="1200" b="1" dirty="0" smtClean="0">
                <a:latin typeface="Times New Roman" pitchFamily="18" charset="0"/>
                <a:cs typeface="Times New Roman" pitchFamily="18" charset="0"/>
              </a:rPr>
              <a:t>Martino, recandosi,  Domenica </a:t>
            </a:r>
            <a:r>
              <a:rPr lang="it-IT" sz="1200" b="1" dirty="0">
                <a:latin typeface="Times New Roman" pitchFamily="18" charset="0"/>
                <a:cs typeface="Times New Roman" pitchFamily="18" charset="0"/>
              </a:rPr>
              <a:t>13 </a:t>
            </a:r>
            <a:r>
              <a:rPr lang="it-IT" sz="1200" b="1" dirty="0" smtClean="0">
                <a:latin typeface="Times New Roman" pitchFamily="18" charset="0"/>
                <a:cs typeface="Times New Roman" pitchFamily="18" charset="0"/>
              </a:rPr>
              <a:t>Novembre 2011 sia presso l’Azienda </a:t>
            </a:r>
            <a:r>
              <a:rPr lang="it-IT" sz="1200" b="1" dirty="0">
                <a:latin typeface="Times New Roman" pitchFamily="18" charset="0"/>
                <a:cs typeface="Times New Roman" pitchFamily="18" charset="0"/>
              </a:rPr>
              <a:t>Vitivinicola </a:t>
            </a:r>
            <a:r>
              <a:rPr lang="it-IT" sz="1200" b="1" dirty="0" smtClean="0">
                <a:latin typeface="Times New Roman" pitchFamily="18" charset="0"/>
                <a:cs typeface="Times New Roman" pitchFamily="18" charset="0"/>
              </a:rPr>
              <a:t>Gambino di </a:t>
            </a:r>
            <a:r>
              <a:rPr lang="it-IT" sz="1200" b="1" dirty="0">
                <a:latin typeface="Times New Roman" pitchFamily="18" charset="0"/>
                <a:cs typeface="Times New Roman" pitchFamily="18" charset="0"/>
              </a:rPr>
              <a:t>Linguaglossa che al Picciolo </a:t>
            </a:r>
            <a:r>
              <a:rPr lang="it-IT" sz="1200" b="1" dirty="0" smtClean="0">
                <a:latin typeface="Times New Roman" pitchFamily="18" charset="0"/>
                <a:cs typeface="Times New Roman" pitchFamily="18" charset="0"/>
              </a:rPr>
              <a:t>Golf </a:t>
            </a:r>
            <a:r>
              <a:rPr lang="it-IT" sz="1200" b="1" dirty="0">
                <a:latin typeface="Times New Roman" pitchFamily="18" charset="0"/>
                <a:cs typeface="Times New Roman" pitchFamily="18" charset="0"/>
              </a:rPr>
              <a:t>Club di </a:t>
            </a:r>
            <a:r>
              <a:rPr lang="it-IT" sz="1200" b="1" dirty="0" err="1">
                <a:latin typeface="Times New Roman" pitchFamily="18" charset="0"/>
                <a:cs typeface="Times New Roman" pitchFamily="18" charset="0"/>
              </a:rPr>
              <a:t>Castglione</a:t>
            </a:r>
            <a:r>
              <a:rPr lang="it-IT" sz="1200" b="1" dirty="0">
                <a:latin typeface="Times New Roman" pitchFamily="18" charset="0"/>
                <a:cs typeface="Times New Roman" pitchFamily="18" charset="0"/>
              </a:rPr>
              <a:t> di Sicilia.</a:t>
            </a:r>
          </a:p>
          <a:p>
            <a:r>
              <a:rPr lang="it-IT" sz="1200" b="1" dirty="0">
                <a:latin typeface="Times New Roman" pitchFamily="18" charset="0"/>
                <a:cs typeface="Times New Roman" pitchFamily="18" charset="0"/>
              </a:rPr>
              <a:t>Hanno aderito all’iniziativa del Presidente Alfio Cavallaro, coadiuvato </a:t>
            </a:r>
            <a:r>
              <a:rPr lang="it-IT" sz="1200" b="1" dirty="0" smtClean="0">
                <a:latin typeface="Times New Roman" pitchFamily="18" charset="0"/>
                <a:cs typeface="Times New Roman" pitchFamily="18" charset="0"/>
              </a:rPr>
              <a:t>nell’organizzazione </a:t>
            </a:r>
            <a:r>
              <a:rPr lang="it-IT" sz="1200" b="1" dirty="0">
                <a:latin typeface="Times New Roman" pitchFamily="18" charset="0"/>
                <a:cs typeface="Times New Roman" pitchFamily="18" charset="0"/>
              </a:rPr>
              <a:t>dal Segretario Angelo Russo e dall’ Addetto Stampa Rossano Zappalà, </a:t>
            </a:r>
            <a:r>
              <a:rPr lang="it-IT" sz="1200" b="1" dirty="0" smtClean="0">
                <a:latin typeface="Times New Roman" pitchFamily="18" charset="0"/>
                <a:cs typeface="Times New Roman" pitchFamily="18" charset="0"/>
              </a:rPr>
              <a:t>numerosi </a:t>
            </a:r>
            <a:r>
              <a:rPr lang="it-IT" sz="1200" b="1" dirty="0">
                <a:latin typeface="Times New Roman" pitchFamily="18" charset="0"/>
                <a:cs typeface="Times New Roman" pitchFamily="18" charset="0"/>
              </a:rPr>
              <a:t>Soci con </a:t>
            </a:r>
            <a:r>
              <a:rPr lang="it-IT" sz="1200" b="1" dirty="0" smtClean="0">
                <a:latin typeface="Times New Roman" pitchFamily="18" charset="0"/>
                <a:cs typeface="Times New Roman" pitchFamily="18" charset="0"/>
              </a:rPr>
              <a:t> le rispettive consorti </a:t>
            </a:r>
            <a:r>
              <a:rPr lang="it-IT" sz="1200" b="1" dirty="0">
                <a:latin typeface="Times New Roman" pitchFamily="18" charset="0"/>
                <a:cs typeface="Times New Roman" pitchFamily="18" charset="0"/>
              </a:rPr>
              <a:t>ai quali si sono uniti </a:t>
            </a:r>
            <a:r>
              <a:rPr lang="it-IT" sz="1200" b="1" dirty="0" smtClean="0">
                <a:latin typeface="Times New Roman" pitchFamily="18" charset="0"/>
                <a:cs typeface="Times New Roman" pitchFamily="18" charset="0"/>
              </a:rPr>
              <a:t>per </a:t>
            </a:r>
            <a:r>
              <a:rPr lang="it-IT" sz="1200" b="1" dirty="0">
                <a:latin typeface="Times New Roman" pitchFamily="18" charset="0"/>
                <a:cs typeface="Times New Roman" pitchFamily="18" charset="0"/>
              </a:rPr>
              <a:t>l’occasione parenti ed amici.</a:t>
            </a:r>
          </a:p>
          <a:p>
            <a:r>
              <a:rPr lang="it-IT" sz="1200" b="1" dirty="0">
                <a:latin typeface="Times New Roman" pitchFamily="18" charset="0"/>
                <a:cs typeface="Times New Roman" pitchFamily="18" charset="0"/>
              </a:rPr>
              <a:t>Una splendida </a:t>
            </a:r>
            <a:r>
              <a:rPr lang="it-IT" sz="1200" b="1" dirty="0" smtClean="0">
                <a:latin typeface="Times New Roman" pitchFamily="18" charset="0"/>
                <a:cs typeface="Times New Roman" pitchFamily="18" charset="0"/>
              </a:rPr>
              <a:t>giornata di sole, sin dalla </a:t>
            </a:r>
            <a:r>
              <a:rPr lang="it-IT" sz="1200" b="1" dirty="0">
                <a:latin typeface="Times New Roman" pitchFamily="18" charset="0"/>
                <a:cs typeface="Times New Roman" pitchFamily="18" charset="0"/>
              </a:rPr>
              <a:t>partenza della comitiva dallo slargo antistante il Parco Comunale di Zafferana.</a:t>
            </a:r>
          </a:p>
        </p:txBody>
      </p:sp>
      <p:pic>
        <p:nvPicPr>
          <p:cNvPr id="1032" name="Picture 8" descr="C:\Users\Alfio Cavallaro\Desktop\ATTIVITA' KIWANIANE\Attività svolte\Kiwa S. Martino\Foto\P10209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282" y="3859655"/>
            <a:ext cx="3691774" cy="2768672"/>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1033" name="Picture 9" descr="C:\Users\Alfio Cavallaro\Desktop\ATTIVITA' KIWANIANE\Attività svolte\Kiwa S. Martino\Foto\P10209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4553" y="7344891"/>
            <a:ext cx="3392761" cy="2544571"/>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5" name="Rettangolo 4"/>
          <p:cNvSpPr/>
          <p:nvPr/>
        </p:nvSpPr>
        <p:spPr>
          <a:xfrm>
            <a:off x="173282" y="7444189"/>
            <a:ext cx="3594788" cy="2492990"/>
          </a:xfrm>
          <a:prstGeom prst="rect">
            <a:avLst/>
          </a:prstGeom>
        </p:spPr>
        <p:txBody>
          <a:bodyPr wrap="square">
            <a:spAutoFit/>
          </a:bodyPr>
          <a:lstStyle/>
          <a:p>
            <a:r>
              <a:rPr lang="it-IT" sz="1200" b="1" dirty="0">
                <a:latin typeface="Times New Roman" pitchFamily="18" charset="0"/>
                <a:cs typeface="Times New Roman" pitchFamily="18" charset="0"/>
              </a:rPr>
              <a:t>L’Azienda Gambino si trova </a:t>
            </a:r>
            <a:r>
              <a:rPr lang="it-IT" sz="1200" b="1" dirty="0" smtClean="0">
                <a:latin typeface="Times New Roman" pitchFamily="18" charset="0"/>
                <a:cs typeface="Times New Roman" pitchFamily="18" charset="0"/>
              </a:rPr>
              <a:t>sul </a:t>
            </a:r>
            <a:r>
              <a:rPr lang="it-IT" sz="1200" b="1" dirty="0">
                <a:latin typeface="Times New Roman" pitchFamily="18" charset="0"/>
                <a:cs typeface="Times New Roman" pitchFamily="18" charset="0"/>
              </a:rPr>
              <a:t>versante </a:t>
            </a:r>
            <a:r>
              <a:rPr lang="it-IT" sz="1200" b="1" dirty="0" smtClean="0">
                <a:latin typeface="Times New Roman" pitchFamily="18" charset="0"/>
                <a:cs typeface="Times New Roman" pitchFamily="18" charset="0"/>
              </a:rPr>
              <a:t>orientale</a:t>
            </a:r>
          </a:p>
          <a:p>
            <a:r>
              <a:rPr lang="it-IT" sz="1200" b="1" dirty="0" smtClean="0">
                <a:latin typeface="Times New Roman" pitchFamily="18" charset="0"/>
                <a:cs typeface="Times New Roman" pitchFamily="18" charset="0"/>
              </a:rPr>
              <a:t>del </a:t>
            </a:r>
            <a:r>
              <a:rPr lang="it-IT" sz="1200" b="1" dirty="0">
                <a:latin typeface="Times New Roman" pitchFamily="18" charset="0"/>
                <a:cs typeface="Times New Roman" pitchFamily="18" charset="0"/>
              </a:rPr>
              <a:t>vulcano Etna, tra i boschi del Parco Nazionale </a:t>
            </a:r>
            <a:endParaRPr lang="it-IT" sz="1200" b="1" dirty="0" smtClean="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e </a:t>
            </a:r>
            <a:r>
              <a:rPr lang="it-IT" sz="1200" b="1" dirty="0">
                <a:latin typeface="Times New Roman" pitchFamily="18" charset="0"/>
                <a:cs typeface="Times New Roman" pitchFamily="18" charset="0"/>
              </a:rPr>
              <a:t>di fronte alla riviera taorminese.</a:t>
            </a:r>
          </a:p>
          <a:p>
            <a:r>
              <a:rPr lang="it-IT" sz="1200" b="1" dirty="0">
                <a:latin typeface="Times New Roman" pitchFamily="18" charset="0"/>
                <a:cs typeface="Times New Roman" pitchFamily="18" charset="0"/>
              </a:rPr>
              <a:t>I vigneti Gambino, 20 ettari a 800 mt di </a:t>
            </a:r>
            <a:r>
              <a:rPr lang="it-IT" sz="1200" b="1" dirty="0" err="1">
                <a:latin typeface="Times New Roman" pitchFamily="18" charset="0"/>
                <a:cs typeface="Times New Roman" pitchFamily="18" charset="0"/>
              </a:rPr>
              <a:t>altitudne</a:t>
            </a:r>
            <a:r>
              <a:rPr lang="it-IT" sz="1200" b="1" dirty="0">
                <a:latin typeface="Times New Roman" pitchFamily="18" charset="0"/>
                <a:cs typeface="Times New Roman" pitchFamily="18" charset="0"/>
              </a:rPr>
              <a:t>,  sono un piacere per i sensi e per il cuore.  </a:t>
            </a:r>
            <a:endParaRPr lang="it-IT" sz="1200" b="1" dirty="0" smtClean="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Alla presentazione dell’Azienda e dei </a:t>
            </a:r>
            <a:r>
              <a:rPr lang="it-IT" sz="1200" b="1" dirty="0">
                <a:latin typeface="Times New Roman" pitchFamily="18" charset="0"/>
                <a:cs typeface="Times New Roman" pitchFamily="18" charset="0"/>
              </a:rPr>
              <a:t> </a:t>
            </a:r>
            <a:r>
              <a:rPr lang="it-IT" sz="1200" b="1" dirty="0" smtClean="0">
                <a:latin typeface="Times New Roman" pitchFamily="18" charset="0"/>
                <a:cs typeface="Times New Roman" pitchFamily="18" charset="0"/>
              </a:rPr>
              <a:t>vini prodotti</a:t>
            </a:r>
          </a:p>
          <a:p>
            <a:r>
              <a:rPr lang="it-IT" sz="1200" b="1" dirty="0" smtClean="0">
                <a:latin typeface="Times New Roman" pitchFamily="18" charset="0"/>
                <a:cs typeface="Times New Roman" pitchFamily="18" charset="0"/>
              </a:rPr>
              <a:t>da parte del titolare</a:t>
            </a:r>
            <a:r>
              <a:rPr lang="it-IT" sz="1200" b="1" dirty="0">
                <a:latin typeface="Times New Roman" pitchFamily="18" charset="0"/>
                <a:cs typeface="Times New Roman" pitchFamily="18" charset="0"/>
              </a:rPr>
              <a:t>,</a:t>
            </a:r>
            <a:r>
              <a:rPr lang="it-IT" sz="1200" b="1" dirty="0" smtClean="0">
                <a:latin typeface="Times New Roman" pitchFamily="18" charset="0"/>
                <a:cs typeface="Times New Roman" pitchFamily="18" charset="0"/>
              </a:rPr>
              <a:t>  </a:t>
            </a:r>
            <a:r>
              <a:rPr lang="it-IT" sz="1200" b="1" dirty="0">
                <a:latin typeface="Times New Roman" pitchFamily="18" charset="0"/>
                <a:cs typeface="Times New Roman" pitchFamily="18" charset="0"/>
              </a:rPr>
              <a:t>Francesco </a:t>
            </a:r>
            <a:r>
              <a:rPr lang="it-IT" sz="1200" b="1" dirty="0" err="1" smtClean="0">
                <a:latin typeface="Times New Roman" pitchFamily="18" charset="0"/>
                <a:cs typeface="Times New Roman" pitchFamily="18" charset="0"/>
              </a:rPr>
              <a:t>Raciti</a:t>
            </a:r>
            <a:r>
              <a:rPr lang="it-IT" sz="1200" b="1" dirty="0">
                <a:latin typeface="Times New Roman" pitchFamily="18" charset="0"/>
                <a:cs typeface="Times New Roman" pitchFamily="18" charset="0"/>
              </a:rPr>
              <a:t>, </a:t>
            </a:r>
            <a:r>
              <a:rPr lang="it-IT" sz="1200" b="1" dirty="0" smtClean="0">
                <a:latin typeface="Times New Roman" pitchFamily="18" charset="0"/>
                <a:cs typeface="Times New Roman" pitchFamily="18" charset="0"/>
              </a:rPr>
              <a:t>è seguita </a:t>
            </a:r>
          </a:p>
          <a:p>
            <a:r>
              <a:rPr lang="it-IT" sz="1200" b="1" dirty="0" smtClean="0">
                <a:solidFill>
                  <a:srgbClr val="C00000"/>
                </a:solidFill>
                <a:latin typeface="Times New Roman" pitchFamily="18" charset="0"/>
                <a:cs typeface="Times New Roman" pitchFamily="18" charset="0"/>
              </a:rPr>
              <a:t>la degustazioni dei loro vini con assaggini di</a:t>
            </a:r>
          </a:p>
          <a:p>
            <a:r>
              <a:rPr lang="it-IT" sz="1200" b="1" dirty="0">
                <a:solidFill>
                  <a:srgbClr val="C00000"/>
                </a:solidFill>
                <a:latin typeface="Times New Roman" pitchFamily="18" charset="0"/>
                <a:cs typeface="Times New Roman" pitchFamily="18" charset="0"/>
              </a:rPr>
              <a:t>v</a:t>
            </a:r>
            <a:r>
              <a:rPr lang="it-IT" sz="1200" b="1" dirty="0" smtClean="0">
                <a:solidFill>
                  <a:srgbClr val="C00000"/>
                </a:solidFill>
                <a:latin typeface="Times New Roman" pitchFamily="18" charset="0"/>
                <a:cs typeface="Times New Roman" pitchFamily="18" charset="0"/>
              </a:rPr>
              <a:t>arie prelibatezze </a:t>
            </a:r>
            <a:r>
              <a:rPr lang="it-IT" sz="1200" b="1" dirty="0">
                <a:solidFill>
                  <a:srgbClr val="C00000"/>
                </a:solidFill>
                <a:latin typeface="Times New Roman" pitchFamily="18" charset="0"/>
                <a:cs typeface="Times New Roman" pitchFamily="18" charset="0"/>
              </a:rPr>
              <a:t>tipiche del territorio</a:t>
            </a:r>
            <a:r>
              <a:rPr lang="it-IT" sz="1200" b="1" dirty="0" smtClean="0">
                <a:solidFill>
                  <a:srgbClr val="C00000"/>
                </a:solidFill>
                <a:latin typeface="Times New Roman" pitchFamily="18" charset="0"/>
                <a:cs typeface="Times New Roman" pitchFamily="18" charset="0"/>
              </a:rPr>
              <a:t>.</a:t>
            </a:r>
          </a:p>
          <a:p>
            <a:r>
              <a:rPr lang="it-IT" sz="1200" b="1" dirty="0" smtClean="0">
                <a:latin typeface="Times New Roman" pitchFamily="18" charset="0"/>
                <a:cs typeface="Times New Roman" pitchFamily="18" charset="0"/>
              </a:rPr>
              <a:t>La chitarra di Vincenzo Seminara ha allietato la degustazione .</a:t>
            </a:r>
          </a:p>
          <a:p>
            <a:r>
              <a:rPr lang="it-IT" sz="1200" b="1" dirty="0" smtClean="0">
                <a:latin typeface="Times New Roman" pitchFamily="18" charset="0"/>
                <a:cs typeface="Times New Roman" pitchFamily="18" charset="0"/>
              </a:rPr>
              <a:t>Il Club ha omaggiato i Soci partecipanti di una bottiglia di vino  dell’Azienda.</a:t>
            </a:r>
            <a:endParaRPr lang="it-IT" sz="1200" b="1" dirty="0">
              <a:latin typeface="Times New Roman" pitchFamily="18" charset="0"/>
              <a:cs typeface="Times New Roman" pitchFamily="18" charset="0"/>
            </a:endParaRPr>
          </a:p>
        </p:txBody>
      </p:sp>
      <p:sp>
        <p:nvSpPr>
          <p:cNvPr id="10" name="Ritardo 9"/>
          <p:cNvSpPr/>
          <p:nvPr/>
        </p:nvSpPr>
        <p:spPr>
          <a:xfrm>
            <a:off x="-24254" y="10138049"/>
            <a:ext cx="1670342" cy="612648"/>
          </a:xfrm>
          <a:prstGeom prst="flowChartDelay">
            <a:avLst/>
          </a:prstGeom>
          <a:solidFill>
            <a:srgbClr val="00B050">
              <a:alpha val="7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9</a:t>
            </a:r>
            <a:endParaRPr lang="it-IT" sz="3200" b="1" dirty="0">
              <a:solidFill>
                <a:srgbClr val="000000"/>
              </a:solidFill>
            </a:endParaRP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74"/>
          <a:stretch/>
        </p:blipFill>
        <p:spPr bwMode="auto">
          <a:xfrm>
            <a:off x="107318" y="10296544"/>
            <a:ext cx="486493" cy="2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870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alpha val="70000"/>
          </a:srgbClr>
        </a:solidFill>
        <a:effectLst/>
      </p:bgPr>
    </p:bg>
    <p:spTree>
      <p:nvGrpSpPr>
        <p:cNvPr id="1" name=""/>
        <p:cNvGrpSpPr/>
        <p:nvPr/>
      </p:nvGrpSpPr>
      <p:grpSpPr>
        <a:xfrm>
          <a:off x="0" y="0"/>
          <a:ext cx="0" cy="0"/>
          <a:chOff x="0" y="0"/>
          <a:chExt cx="0" cy="0"/>
        </a:xfrm>
      </p:grpSpPr>
      <p:sp>
        <p:nvSpPr>
          <p:cNvPr id="2" name="CasellaDiTesto 1"/>
          <p:cNvSpPr txBox="1"/>
          <p:nvPr/>
        </p:nvSpPr>
        <p:spPr>
          <a:xfrm>
            <a:off x="633652" y="5124647"/>
            <a:ext cx="6800772" cy="1200329"/>
          </a:xfrm>
          <a:prstGeom prst="rect">
            <a:avLst/>
          </a:prstGeom>
          <a:noFill/>
        </p:spPr>
        <p:txBody>
          <a:bodyPr wrap="square" rtlCol="0">
            <a:spAutoFit/>
          </a:bodyPr>
          <a:lstStyle/>
          <a:p>
            <a:endParaRPr lang="it-IT" sz="1200" b="1" dirty="0" smtClean="0">
              <a:latin typeface="Times New Roman" pitchFamily="18" charset="0"/>
              <a:cs typeface="Times New Roman" pitchFamily="18" charset="0"/>
            </a:endParaRPr>
          </a:p>
          <a:p>
            <a:r>
              <a:rPr lang="it-IT" sz="1200" b="1" dirty="0" smtClean="0">
                <a:latin typeface="Times New Roman" pitchFamily="18" charset="0"/>
                <a:cs typeface="Times New Roman" pitchFamily="18" charset="0"/>
              </a:rPr>
              <a:t>Subito dopo l’arrivo, la maggior parte dei  presenti si sono esibiti nella pratica di Demo Golf con il professionista del Circolo Norman Johnston. Altri hanno visitato la struttura ed il parco del Golf Club. La </a:t>
            </a:r>
            <a:r>
              <a:rPr lang="it-IT" sz="1200" b="1" dirty="0">
                <a:latin typeface="Times New Roman" pitchFamily="18" charset="0"/>
                <a:cs typeface="Times New Roman" pitchFamily="18" charset="0"/>
              </a:rPr>
              <a:t>comitiva </a:t>
            </a:r>
            <a:r>
              <a:rPr lang="it-IT" sz="1200" b="1" dirty="0" err="1">
                <a:latin typeface="Times New Roman" pitchFamily="18" charset="0"/>
                <a:cs typeface="Times New Roman" pitchFamily="18" charset="0"/>
              </a:rPr>
              <a:t>Kiwaniana</a:t>
            </a:r>
            <a:r>
              <a:rPr lang="it-IT" sz="1200" b="1" dirty="0">
                <a:latin typeface="Times New Roman" pitchFamily="18" charset="0"/>
                <a:cs typeface="Times New Roman" pitchFamily="18" charset="0"/>
              </a:rPr>
              <a:t> ha trascorso </a:t>
            </a:r>
            <a:r>
              <a:rPr lang="it-IT" sz="1200" b="1" dirty="0" smtClean="0">
                <a:latin typeface="Times New Roman" pitchFamily="18" charset="0"/>
                <a:cs typeface="Times New Roman" pitchFamily="18" charset="0"/>
              </a:rPr>
              <a:t>diverse ore di assoluto </a:t>
            </a:r>
            <a:r>
              <a:rPr lang="it-IT" sz="1200" b="1" dirty="0">
                <a:latin typeface="Times New Roman" pitchFamily="18" charset="0"/>
                <a:cs typeface="Times New Roman" pitchFamily="18" charset="0"/>
              </a:rPr>
              <a:t>relax e </a:t>
            </a:r>
            <a:r>
              <a:rPr lang="it-IT" sz="1200" b="1" dirty="0" smtClean="0">
                <a:latin typeface="Times New Roman" pitchFamily="18" charset="0"/>
                <a:cs typeface="Times New Roman" pitchFamily="18" charset="0"/>
              </a:rPr>
              <a:t>divertimento. </a:t>
            </a:r>
          </a:p>
          <a:p>
            <a:r>
              <a:rPr lang="it-IT" sz="1200" b="1" dirty="0" smtClean="0">
                <a:latin typeface="Times New Roman" pitchFamily="18" charset="0"/>
                <a:cs typeface="Times New Roman" pitchFamily="18" charset="0"/>
              </a:rPr>
              <a:t>Al </a:t>
            </a:r>
            <a:r>
              <a:rPr lang="it-IT" sz="1200" b="1" dirty="0">
                <a:latin typeface="Times New Roman" pitchFamily="18" charset="0"/>
                <a:cs typeface="Times New Roman" pitchFamily="18" charset="0"/>
              </a:rPr>
              <a:t>ristorante </a:t>
            </a:r>
            <a:r>
              <a:rPr lang="it-IT" sz="1200" b="1" dirty="0" smtClean="0">
                <a:latin typeface="Times New Roman" pitchFamily="18" charset="0"/>
                <a:cs typeface="Times New Roman" pitchFamily="18" charset="0"/>
              </a:rPr>
              <a:t> del Golf Club,  «Il </a:t>
            </a:r>
            <a:r>
              <a:rPr lang="it-IT" sz="1200" b="1" dirty="0">
                <a:latin typeface="Times New Roman" pitchFamily="18" charset="0"/>
                <a:cs typeface="Times New Roman" pitchFamily="18" charset="0"/>
              </a:rPr>
              <a:t>Palmento» </a:t>
            </a:r>
            <a:r>
              <a:rPr lang="it-IT" sz="1200" b="1" dirty="0" smtClean="0">
                <a:latin typeface="Times New Roman" pitchFamily="18" charset="0"/>
                <a:cs typeface="Times New Roman" pitchFamily="18" charset="0"/>
              </a:rPr>
              <a:t>, hanno potuto gustare un pranzo ricco di prelibatezze gastronomiche locali.</a:t>
            </a:r>
            <a:endParaRPr lang="it-IT" sz="1200" b="1" dirty="0">
              <a:latin typeface="Times New Roman" pitchFamily="18" charset="0"/>
              <a:cs typeface="Times New Roman" pitchFamily="18" charset="0"/>
            </a:endParaRPr>
          </a:p>
        </p:txBody>
      </p:sp>
      <p:sp>
        <p:nvSpPr>
          <p:cNvPr id="3" name="Rettangolo 2"/>
          <p:cNvSpPr/>
          <p:nvPr/>
        </p:nvSpPr>
        <p:spPr>
          <a:xfrm>
            <a:off x="4210697" y="752839"/>
            <a:ext cx="2898030" cy="1569660"/>
          </a:xfrm>
          <a:prstGeom prst="rect">
            <a:avLst/>
          </a:prstGeom>
        </p:spPr>
        <p:txBody>
          <a:bodyPr wrap="square">
            <a:spAutoFit/>
          </a:bodyPr>
          <a:lstStyle/>
          <a:p>
            <a:r>
              <a:rPr lang="it-IT" sz="1200" b="1" dirty="0">
                <a:latin typeface="Times New Roman" pitchFamily="18" charset="0"/>
                <a:cs typeface="Times New Roman" pitchFamily="18" charset="0"/>
              </a:rPr>
              <a:t>La giornata è proseguita al Picciolo Golf Club, il primo campo da golf a 18 buche in terra siciliana, </a:t>
            </a:r>
            <a:r>
              <a:rPr lang="it-IT" sz="1200" b="1" dirty="0" smtClean="0">
                <a:latin typeface="Times New Roman" pitchFamily="18" charset="0"/>
                <a:cs typeface="Times New Roman" pitchFamily="18" charset="0"/>
              </a:rPr>
              <a:t>collocato </a:t>
            </a:r>
            <a:r>
              <a:rPr lang="it-IT" sz="1200" b="1" dirty="0">
                <a:latin typeface="Times New Roman" pitchFamily="18" charset="0"/>
                <a:cs typeface="Times New Roman" pitchFamily="18" charset="0"/>
              </a:rPr>
              <a:t>in un anfiteatro naturale sul versante settentrionale della montagna, </a:t>
            </a:r>
          </a:p>
          <a:p>
            <a:r>
              <a:rPr lang="it-IT" sz="1200" b="1" dirty="0">
                <a:latin typeface="Times New Roman" pitchFamily="18" charset="0"/>
                <a:cs typeface="Times New Roman" pitchFamily="18" charset="0"/>
              </a:rPr>
              <a:t>all’interno del Parco dell’Etna, tra i comuni di Randazzo, Linguaglossa e Castiglione di Sicilia.</a:t>
            </a:r>
          </a:p>
        </p:txBody>
      </p:sp>
      <p:pic>
        <p:nvPicPr>
          <p:cNvPr id="2050" name="Picture 2" descr="C:\Users\Alfio Cavallaro\Desktop\ATTIVITA' KIWANIANE\Attività svolte\Kiwa S. Martino\Foto\P10300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822" y="2574232"/>
            <a:ext cx="3383583" cy="2537687"/>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2051" name="Picture 3" descr="C:\Users\Alfio Cavallaro\Desktop\ATTIVITA' KIWANIANE\Attività svolte\Kiwa S. Martino\Foto\P103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649" y="791439"/>
            <a:ext cx="2779776" cy="2084832"/>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C:\Users\Alfio Cavallaro\Desktop\ATTIVITA' KIWANIANE\Attività svolte\Kiwa S. Martino\Foto\P1030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649" y="3027087"/>
            <a:ext cx="2779776" cy="2084832"/>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654128" y="9249279"/>
            <a:ext cx="6944788" cy="461665"/>
          </a:xfrm>
          <a:prstGeom prst="rect">
            <a:avLst/>
          </a:prstGeom>
        </p:spPr>
        <p:txBody>
          <a:bodyPr wrap="square">
            <a:spAutoFit/>
          </a:bodyPr>
          <a:lstStyle/>
          <a:p>
            <a:r>
              <a:rPr lang="it-IT" sz="1200" b="1" dirty="0">
                <a:latin typeface="Times New Roman" pitchFamily="18" charset="0"/>
                <a:cs typeface="Times New Roman" pitchFamily="18" charset="0"/>
              </a:rPr>
              <a:t>La giornata si è conclusa </a:t>
            </a:r>
            <a:r>
              <a:rPr lang="it-IT" sz="1200" b="1" dirty="0" smtClean="0">
                <a:latin typeface="Times New Roman" pitchFamily="18" charset="0"/>
                <a:cs typeface="Times New Roman" pitchFamily="18" charset="0"/>
              </a:rPr>
              <a:t>con una gara </a:t>
            </a:r>
            <a:r>
              <a:rPr lang="it-IT" sz="1200" b="1" dirty="0">
                <a:latin typeface="Times New Roman" pitchFamily="18" charset="0"/>
                <a:cs typeface="Times New Roman" pitchFamily="18" charset="0"/>
              </a:rPr>
              <a:t>di </a:t>
            </a:r>
            <a:r>
              <a:rPr lang="it-IT" sz="1200" b="1" dirty="0" err="1" smtClean="0">
                <a:latin typeface="Times New Roman" pitchFamily="18" charset="0"/>
                <a:cs typeface="Times New Roman" pitchFamily="18" charset="0"/>
              </a:rPr>
              <a:t>Putting</a:t>
            </a:r>
            <a:r>
              <a:rPr lang="it-IT" sz="1200" b="1" dirty="0" smtClean="0">
                <a:latin typeface="Times New Roman" pitchFamily="18" charset="0"/>
                <a:cs typeface="Times New Roman" pitchFamily="18" charset="0"/>
              </a:rPr>
              <a:t> Green </a:t>
            </a:r>
            <a:r>
              <a:rPr lang="it-IT" sz="1200" b="1" smtClean="0">
                <a:latin typeface="Times New Roman" pitchFamily="18" charset="0"/>
                <a:cs typeface="Times New Roman" pitchFamily="18" charset="0"/>
              </a:rPr>
              <a:t>e la successiva </a:t>
            </a:r>
            <a:r>
              <a:rPr lang="it-IT" sz="1200" b="1" dirty="0" smtClean="0">
                <a:latin typeface="Times New Roman" pitchFamily="18" charset="0"/>
                <a:cs typeface="Times New Roman" pitchFamily="18" charset="0"/>
              </a:rPr>
              <a:t>premiazione dei partecipanti. </a:t>
            </a:r>
            <a:endParaRPr lang="it-IT" sz="1200" b="1" dirty="0">
              <a:latin typeface="Times New Roman" pitchFamily="18" charset="0"/>
              <a:cs typeface="Times New Roman" pitchFamily="18" charset="0"/>
            </a:endParaRPr>
          </a:p>
          <a:p>
            <a:r>
              <a:rPr lang="it-IT" sz="1200" b="1" dirty="0">
                <a:latin typeface="Times New Roman" pitchFamily="18" charset="0"/>
                <a:cs typeface="Times New Roman" pitchFamily="18" charset="0"/>
              </a:rPr>
              <a:t>E’ stata una bellissima giornata passata all’insegna dell’amicizia, e della spensieratezza </a:t>
            </a:r>
            <a:r>
              <a:rPr lang="it-IT" sz="1200" b="1" dirty="0" err="1">
                <a:latin typeface="Times New Roman" pitchFamily="18" charset="0"/>
                <a:cs typeface="Times New Roman" pitchFamily="18" charset="0"/>
              </a:rPr>
              <a:t>kiwaniana</a:t>
            </a:r>
            <a:r>
              <a:rPr lang="it-IT" sz="1200" b="1" dirty="0">
                <a:latin typeface="Times New Roman" pitchFamily="18" charset="0"/>
                <a:cs typeface="Times New Roman" pitchFamily="18" charset="0"/>
              </a:rPr>
              <a:t>.</a:t>
            </a:r>
          </a:p>
        </p:txBody>
      </p:sp>
      <p:pic>
        <p:nvPicPr>
          <p:cNvPr id="2053" name="Picture 5" descr="C:\Users\Alfio Cavallaro\Desktop\ATTIVITA' KIWANIANE\Attività svolte\Kiwa S. Martino\Foto\P1030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673" y="6543725"/>
            <a:ext cx="3009282" cy="2256962"/>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C:\Users\Alfio Cavallaro\Desktop\ATTIVITA' KIWANIANE\Attività svolte\Kiwa S. Martino\Foto\P10300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6141" y="6548774"/>
            <a:ext cx="3020748" cy="2265561"/>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10" name="Rettangolo 9"/>
          <p:cNvSpPr/>
          <p:nvPr/>
        </p:nvSpPr>
        <p:spPr>
          <a:xfrm>
            <a:off x="-24064" y="0"/>
            <a:ext cx="342143" cy="10801350"/>
          </a:xfrm>
          <a:prstGeom prst="rect">
            <a:avLst/>
          </a:prstGeom>
          <a:solidFill>
            <a:srgbClr val="00B050">
              <a:alpha val="7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tardo 10"/>
          <p:cNvSpPr/>
          <p:nvPr/>
        </p:nvSpPr>
        <p:spPr>
          <a:xfrm>
            <a:off x="336691" y="10138049"/>
            <a:ext cx="1670342" cy="612648"/>
          </a:xfrm>
          <a:prstGeom prst="flowChartDelay">
            <a:avLst/>
          </a:prstGeom>
          <a:solidFill>
            <a:srgbClr val="00B050">
              <a:alpha val="70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10</a:t>
            </a:r>
            <a:endParaRPr lang="it-IT" sz="3200" b="1" dirty="0">
              <a:solidFill>
                <a:srgbClr val="000000"/>
              </a:solidFill>
            </a:endParaRPr>
          </a:p>
        </p:txBody>
      </p:sp>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468263" y="10296544"/>
            <a:ext cx="486493" cy="2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731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70000"/>
          </a:schemeClr>
        </a:solidFill>
        <a:effectLst/>
      </p:bgPr>
    </p:bg>
    <p:spTree>
      <p:nvGrpSpPr>
        <p:cNvPr id="1" name=""/>
        <p:cNvGrpSpPr/>
        <p:nvPr/>
      </p:nvGrpSpPr>
      <p:grpSpPr>
        <a:xfrm>
          <a:off x="0" y="0"/>
          <a:ext cx="0" cy="0"/>
          <a:chOff x="0" y="0"/>
          <a:chExt cx="0" cy="0"/>
        </a:xfrm>
      </p:grpSpPr>
      <p:sp>
        <p:nvSpPr>
          <p:cNvPr id="12" name="Rettangolo 11"/>
          <p:cNvSpPr/>
          <p:nvPr/>
        </p:nvSpPr>
        <p:spPr>
          <a:xfrm>
            <a:off x="0" y="0"/>
            <a:ext cx="7561263" cy="1271995"/>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136345" y="460689"/>
            <a:ext cx="5303388" cy="369332"/>
          </a:xfrm>
          <a:prstGeom prst="rect">
            <a:avLst/>
          </a:prstGeom>
          <a:noFill/>
          <a:ln>
            <a:solidFill>
              <a:schemeClr val="tx1"/>
            </a:solidFill>
          </a:ln>
        </p:spPr>
        <p:txBody>
          <a:bodyPr wrap="square" rtlCol="0">
            <a:spAutoFit/>
          </a:bodyPr>
          <a:lstStyle/>
          <a:p>
            <a:pPr algn="ctr"/>
            <a:r>
              <a:rPr lang="it-IT" dirty="0" smtClean="0">
                <a:solidFill>
                  <a:schemeClr val="bg1"/>
                </a:solidFill>
                <a:latin typeface="Times New Roman" pitchFamily="18" charset="0"/>
                <a:cs typeface="Times New Roman" pitchFamily="18" charset="0"/>
              </a:rPr>
              <a:t>TOMBOLA NATALIZIA DI BENEFICENZA</a:t>
            </a:r>
            <a:endParaRPr lang="it-IT" dirty="0">
              <a:solidFill>
                <a:schemeClr val="bg1"/>
              </a:solidFill>
              <a:latin typeface="Times New Roman" pitchFamily="18" charset="0"/>
              <a:cs typeface="Times New Roman" pitchFamily="18" charset="0"/>
            </a:endParaRPr>
          </a:p>
        </p:txBody>
      </p:sp>
      <p:sp>
        <p:nvSpPr>
          <p:cNvPr id="3" name="CasellaDiTesto 2"/>
          <p:cNvSpPr txBox="1"/>
          <p:nvPr/>
        </p:nvSpPr>
        <p:spPr>
          <a:xfrm>
            <a:off x="3420591" y="1442014"/>
            <a:ext cx="3967246" cy="2492990"/>
          </a:xfrm>
          <a:prstGeom prst="rect">
            <a:avLst/>
          </a:prstGeom>
          <a:noFill/>
        </p:spPr>
        <p:txBody>
          <a:bodyPr wrap="square" rtlCol="0">
            <a:spAutoFit/>
          </a:bodyPr>
          <a:lstStyle/>
          <a:p>
            <a:r>
              <a:rPr lang="it-IT" sz="1200" b="1" dirty="0" smtClean="0">
                <a:latin typeface="Times New Roman" pitchFamily="18" charset="0"/>
                <a:cs typeface="Times New Roman" pitchFamily="18" charset="0"/>
              </a:rPr>
              <a:t>Giovedì 8 Dicembre 2011, presso la Sala «Roberta» del Ristorante «Villa </a:t>
            </a:r>
            <a:r>
              <a:rPr lang="it-IT" sz="1200" b="1" dirty="0" err="1" smtClean="0">
                <a:latin typeface="Times New Roman" pitchFamily="18" charset="0"/>
                <a:cs typeface="Times New Roman" pitchFamily="18" charset="0"/>
              </a:rPr>
              <a:t>Mirador</a:t>
            </a:r>
            <a:r>
              <a:rPr lang="it-IT" sz="1200" b="1" dirty="0" smtClean="0">
                <a:latin typeface="Times New Roman" pitchFamily="18" charset="0"/>
                <a:cs typeface="Times New Roman" pitchFamily="18" charset="0"/>
              </a:rPr>
              <a:t>» di Zafferana Etnea, si è</a:t>
            </a:r>
          </a:p>
          <a:p>
            <a:r>
              <a:rPr lang="it-IT" sz="1200" b="1" dirty="0" smtClean="0">
                <a:latin typeface="Times New Roman" pitchFamily="18" charset="0"/>
                <a:cs typeface="Times New Roman" pitchFamily="18" charset="0"/>
              </a:rPr>
              <a:t>svolta la tradizionale Tombola Natalizia di beneficenza. Obiettivo della serata era quello di raccogliere i fondi necessari all’acquisto di un Monitor Multifunzione da donare </a:t>
            </a:r>
            <a:r>
              <a:rPr lang="it-IT" sz="1200" b="1" smtClean="0">
                <a:latin typeface="Times New Roman" pitchFamily="18" charset="0"/>
                <a:cs typeface="Times New Roman" pitchFamily="18" charset="0"/>
              </a:rPr>
              <a:t>alla Confraternita </a:t>
            </a:r>
            <a:r>
              <a:rPr lang="it-IT" sz="1200" b="1" dirty="0" smtClean="0">
                <a:latin typeface="Times New Roman" pitchFamily="18" charset="0"/>
                <a:cs typeface="Times New Roman" pitchFamily="18" charset="0"/>
              </a:rPr>
              <a:t>della Misericordia locale. </a:t>
            </a:r>
          </a:p>
          <a:p>
            <a:r>
              <a:rPr lang="it-IT" sz="1200" b="1" dirty="0" smtClean="0">
                <a:latin typeface="Times New Roman" pitchFamily="18" charset="0"/>
                <a:cs typeface="Times New Roman" pitchFamily="18" charset="0"/>
              </a:rPr>
              <a:t>Fondamentale il supporto organizzativo da parte di Angelo e Maria Pia Russo, Lucio Russo , Santo </a:t>
            </a:r>
            <a:r>
              <a:rPr lang="it-IT" sz="1200" b="1" dirty="0" err="1" smtClean="0">
                <a:latin typeface="Times New Roman" pitchFamily="18" charset="0"/>
                <a:cs typeface="Times New Roman" pitchFamily="18" charset="0"/>
              </a:rPr>
              <a:t>Cutuli</a:t>
            </a:r>
            <a:r>
              <a:rPr lang="it-IT" sz="1200" b="1" dirty="0" smtClean="0">
                <a:latin typeface="Times New Roman" pitchFamily="18" charset="0"/>
                <a:cs typeface="Times New Roman" pitchFamily="18" charset="0"/>
              </a:rPr>
              <a:t> e Anna </a:t>
            </a:r>
            <a:r>
              <a:rPr lang="it-IT" sz="1200" b="1" dirty="0" err="1" smtClean="0">
                <a:latin typeface="Times New Roman" pitchFamily="18" charset="0"/>
                <a:cs typeface="Times New Roman" pitchFamily="18" charset="0"/>
              </a:rPr>
              <a:t>Sciuto</a:t>
            </a:r>
            <a:r>
              <a:rPr lang="it-IT" sz="1200" b="1" dirty="0" smtClean="0">
                <a:latin typeface="Times New Roman" pitchFamily="18" charset="0"/>
                <a:cs typeface="Times New Roman" pitchFamily="18" charset="0"/>
              </a:rPr>
              <a:t>, moglie del Presidente.</a:t>
            </a:r>
          </a:p>
          <a:p>
            <a:r>
              <a:rPr lang="it-IT" sz="1200" b="1" dirty="0">
                <a:latin typeface="Times New Roman" pitchFamily="18" charset="0"/>
                <a:cs typeface="Times New Roman" pitchFamily="18" charset="0"/>
              </a:rPr>
              <a:t>Dopo la presentazione della serata da parte del Presidente Alfio Cavallaro e l’intervento del Governatore della locale Confraternita della Misericordia, Alfonso </a:t>
            </a:r>
            <a:r>
              <a:rPr lang="it-IT" sz="1200" b="1" dirty="0" err="1">
                <a:latin typeface="Times New Roman" pitchFamily="18" charset="0"/>
                <a:cs typeface="Times New Roman" pitchFamily="18" charset="0"/>
              </a:rPr>
              <a:t>Menia</a:t>
            </a:r>
            <a:r>
              <a:rPr lang="it-IT" sz="1200" b="1" dirty="0">
                <a:latin typeface="Times New Roman" pitchFamily="18" charset="0"/>
                <a:cs typeface="Times New Roman" pitchFamily="18" charset="0"/>
              </a:rPr>
              <a:t>, ha preso il via la tradizionale Tombola.</a:t>
            </a:r>
            <a:endParaRPr lang="it-IT" sz="1200" dirty="0"/>
          </a:p>
        </p:txBody>
      </p:sp>
      <p:sp>
        <p:nvSpPr>
          <p:cNvPr id="4" name="Rettangolo 3"/>
          <p:cNvSpPr/>
          <p:nvPr/>
        </p:nvSpPr>
        <p:spPr>
          <a:xfrm>
            <a:off x="243295" y="6158831"/>
            <a:ext cx="7066313" cy="830997"/>
          </a:xfrm>
          <a:prstGeom prst="rect">
            <a:avLst/>
          </a:prstGeom>
        </p:spPr>
        <p:txBody>
          <a:bodyPr wrap="square">
            <a:spAutoFit/>
          </a:bodyPr>
          <a:lstStyle/>
          <a:p>
            <a:r>
              <a:rPr lang="it-IT" sz="1200" b="1" dirty="0" smtClean="0">
                <a:solidFill>
                  <a:srgbClr val="C00000"/>
                </a:solidFill>
                <a:latin typeface="Times New Roman" pitchFamily="18" charset="0"/>
                <a:cs typeface="Times New Roman" pitchFamily="18" charset="0"/>
              </a:rPr>
              <a:t>Mattatore </a:t>
            </a:r>
            <a:r>
              <a:rPr lang="it-IT" sz="1200" b="1" dirty="0">
                <a:solidFill>
                  <a:srgbClr val="C00000"/>
                </a:solidFill>
                <a:latin typeface="Times New Roman" pitchFamily="18" charset="0"/>
                <a:cs typeface="Times New Roman" pitchFamily="18" charset="0"/>
              </a:rPr>
              <a:t>della serata, </a:t>
            </a:r>
            <a:r>
              <a:rPr lang="it-IT" sz="1200" b="1" dirty="0" smtClean="0">
                <a:solidFill>
                  <a:srgbClr val="C00000"/>
                </a:solidFill>
                <a:latin typeface="Times New Roman" pitchFamily="18" charset="0"/>
                <a:cs typeface="Times New Roman" pitchFamily="18" charset="0"/>
              </a:rPr>
              <a:t>che ha </a:t>
            </a:r>
            <a:r>
              <a:rPr lang="it-IT" sz="1200" b="1" dirty="0">
                <a:solidFill>
                  <a:srgbClr val="C00000"/>
                </a:solidFill>
                <a:latin typeface="Times New Roman" pitchFamily="18" charset="0"/>
                <a:cs typeface="Times New Roman" pitchFamily="18" charset="0"/>
              </a:rPr>
              <a:t>visto la partecipazione di </a:t>
            </a:r>
            <a:r>
              <a:rPr lang="it-IT" sz="1200" b="1" dirty="0" smtClean="0">
                <a:solidFill>
                  <a:srgbClr val="C00000"/>
                </a:solidFill>
                <a:latin typeface="Times New Roman" pitchFamily="18" charset="0"/>
                <a:cs typeface="Times New Roman" pitchFamily="18" charset="0"/>
              </a:rPr>
              <a:t>oltre </a:t>
            </a:r>
            <a:r>
              <a:rPr lang="it-IT" sz="1200" b="1" dirty="0">
                <a:solidFill>
                  <a:srgbClr val="C00000"/>
                </a:solidFill>
                <a:latin typeface="Times New Roman" pitchFamily="18" charset="0"/>
                <a:cs typeface="Times New Roman" pitchFamily="18" charset="0"/>
              </a:rPr>
              <a:t>200 persone tra Soci ed </a:t>
            </a:r>
            <a:r>
              <a:rPr lang="it-IT" sz="1200" b="1" dirty="0" smtClean="0">
                <a:solidFill>
                  <a:srgbClr val="C00000"/>
                </a:solidFill>
                <a:latin typeface="Times New Roman" pitchFamily="18" charset="0"/>
                <a:cs typeface="Times New Roman" pitchFamily="18" charset="0"/>
              </a:rPr>
              <a:t>amici, </a:t>
            </a:r>
            <a:r>
              <a:rPr lang="it-IT" sz="1200" b="1" dirty="0">
                <a:solidFill>
                  <a:srgbClr val="C00000"/>
                </a:solidFill>
                <a:latin typeface="Times New Roman" pitchFamily="18" charset="0"/>
                <a:cs typeface="Times New Roman" pitchFamily="18" charset="0"/>
              </a:rPr>
              <a:t>è </a:t>
            </a:r>
            <a:r>
              <a:rPr lang="it-IT" sz="1200" b="1" dirty="0" smtClean="0">
                <a:solidFill>
                  <a:srgbClr val="C00000"/>
                </a:solidFill>
                <a:latin typeface="Times New Roman" pitchFamily="18" charset="0"/>
                <a:cs typeface="Times New Roman" pitchFamily="18" charset="0"/>
              </a:rPr>
              <a:t>stato </a:t>
            </a:r>
          </a:p>
          <a:p>
            <a:r>
              <a:rPr lang="it-IT" sz="1200" b="1" dirty="0" smtClean="0">
                <a:solidFill>
                  <a:srgbClr val="C00000"/>
                </a:solidFill>
                <a:latin typeface="Times New Roman" pitchFamily="18" charset="0"/>
                <a:cs typeface="Times New Roman" pitchFamily="18" charset="0"/>
              </a:rPr>
              <a:t>Santo </a:t>
            </a:r>
            <a:r>
              <a:rPr lang="it-IT" sz="1200" b="1" dirty="0" err="1">
                <a:solidFill>
                  <a:srgbClr val="C00000"/>
                </a:solidFill>
                <a:latin typeface="Times New Roman" pitchFamily="18" charset="0"/>
                <a:cs typeface="Times New Roman" pitchFamily="18" charset="0"/>
              </a:rPr>
              <a:t>Cutuli</a:t>
            </a:r>
            <a:r>
              <a:rPr lang="it-IT" sz="1200" b="1" dirty="0">
                <a:solidFill>
                  <a:srgbClr val="C00000"/>
                </a:solidFill>
                <a:latin typeface="Times New Roman" pitchFamily="18" charset="0"/>
                <a:cs typeface="Times New Roman" pitchFamily="18" charset="0"/>
              </a:rPr>
              <a:t>, </a:t>
            </a:r>
            <a:r>
              <a:rPr lang="it-IT" sz="1200" b="1" dirty="0" smtClean="0">
                <a:solidFill>
                  <a:srgbClr val="C00000"/>
                </a:solidFill>
                <a:latin typeface="Times New Roman" pitchFamily="18" charset="0"/>
                <a:cs typeface="Times New Roman" pitchFamily="18" charset="0"/>
              </a:rPr>
              <a:t>Tesoriere del Club, figura insostituibile in questo ruolo. </a:t>
            </a:r>
            <a:r>
              <a:rPr lang="it-IT" sz="1200" b="1" dirty="0" smtClean="0">
                <a:latin typeface="Times New Roman" pitchFamily="18" charset="0"/>
                <a:cs typeface="Times New Roman" pitchFamily="18" charset="0"/>
              </a:rPr>
              <a:t>Numerosi  erano i Soci  di tutti gli altri  </a:t>
            </a:r>
            <a:r>
              <a:rPr lang="it-IT" sz="1200" b="1" dirty="0" err="1" smtClean="0">
                <a:latin typeface="Times New Roman" pitchFamily="18" charset="0"/>
                <a:cs typeface="Times New Roman" pitchFamily="18" charset="0"/>
              </a:rPr>
              <a:t>Clubs</a:t>
            </a:r>
            <a:r>
              <a:rPr lang="it-IT" sz="1200" b="1" dirty="0" smtClean="0">
                <a:latin typeface="Times New Roman" pitchFamily="18" charset="0"/>
                <a:cs typeface="Times New Roman" pitchFamily="18" charset="0"/>
              </a:rPr>
              <a:t> della Divisione. La </a:t>
            </a:r>
            <a:r>
              <a:rPr lang="it-IT" sz="1200" b="1" dirty="0">
                <a:latin typeface="Times New Roman" pitchFamily="18" charset="0"/>
                <a:cs typeface="Times New Roman" pitchFamily="18" charset="0"/>
              </a:rPr>
              <a:t>serata è stata allietata dalla presenza di Carmelo Caccamo, La </a:t>
            </a:r>
            <a:r>
              <a:rPr lang="it-IT" sz="1200" b="1" dirty="0" smtClean="0">
                <a:latin typeface="Times New Roman" pitchFamily="18" charset="0"/>
                <a:cs typeface="Times New Roman" pitchFamily="18" charset="0"/>
              </a:rPr>
              <a:t>«Sig.ra Santina» che </a:t>
            </a:r>
            <a:r>
              <a:rPr lang="it-IT" sz="1200" b="1" dirty="0">
                <a:latin typeface="Times New Roman" pitchFamily="18" charset="0"/>
                <a:cs typeface="Times New Roman" pitchFamily="18" charset="0"/>
              </a:rPr>
              <a:t>ha intrattenuto i presenti con </a:t>
            </a:r>
            <a:r>
              <a:rPr lang="it-IT" sz="1200" b="1" dirty="0" smtClean="0">
                <a:latin typeface="Times New Roman" pitchFamily="18" charset="0"/>
                <a:cs typeface="Times New Roman" pitchFamily="18" charset="0"/>
              </a:rPr>
              <a:t>la sua esibizione. Alla serata era presente Antonella Scuto.</a:t>
            </a:r>
            <a:endParaRPr lang="it-IT" sz="1200" b="1" dirty="0">
              <a:latin typeface="Times New Roman" pitchFamily="18" charset="0"/>
              <a:cs typeface="Times New Roman" pitchFamily="18" charset="0"/>
            </a:endParaRPr>
          </a:p>
        </p:txBody>
      </p:sp>
      <p:pic>
        <p:nvPicPr>
          <p:cNvPr id="1026" name="Picture 2" descr="C:\Users\Alfio Cavallaro\Desktop\ATTIVITA' KIWANIANE\Attività svolte\Tombola\Foto Tombola\P10300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8474" y="7184699"/>
            <a:ext cx="2779395" cy="2084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Alfio Cavallaro\Desktop\ATTIVITA' KIWANIANE\Attività svolte\Tombola\Foto Tombola\P1030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326" y="4012249"/>
            <a:ext cx="2779776" cy="20848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Alfio Cavallaro\Desktop\ATTIVITA' KIWANIANE\Attività svolte\Tombola\Foto Tombola\P10300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065" y="3997018"/>
            <a:ext cx="2779776" cy="20848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Alfio Cavallaro\Desktop\ATTIVITA' KIWANIANE\Attività svolte\Tombola\Foto Tombola\P10300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81" y="7184699"/>
            <a:ext cx="2779776" cy="20848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Users\Alfio Cavallaro\Desktop\ATTIVITA' KIWANIANE\Attività svolte\Tombola\Foto Tombola\P10300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263" y="1524984"/>
            <a:ext cx="2779776" cy="20848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ttangolo 4"/>
          <p:cNvSpPr/>
          <p:nvPr/>
        </p:nvSpPr>
        <p:spPr>
          <a:xfrm>
            <a:off x="210154" y="9414202"/>
            <a:ext cx="7132593" cy="646331"/>
          </a:xfrm>
          <a:prstGeom prst="rect">
            <a:avLst/>
          </a:prstGeom>
        </p:spPr>
        <p:txBody>
          <a:bodyPr wrap="square">
            <a:spAutoFit/>
          </a:bodyPr>
          <a:lstStyle/>
          <a:p>
            <a:r>
              <a:rPr lang="it-IT" sz="1200" b="1" dirty="0">
                <a:latin typeface="Times New Roman" pitchFamily="18" charset="0"/>
                <a:cs typeface="Times New Roman" pitchFamily="18" charset="0"/>
              </a:rPr>
              <a:t>I ricchi premi messi in </a:t>
            </a:r>
            <a:r>
              <a:rPr lang="it-IT" sz="1200" b="1" dirty="0" smtClean="0">
                <a:latin typeface="Times New Roman" pitchFamily="18" charset="0"/>
                <a:cs typeface="Times New Roman" pitchFamily="18" charset="0"/>
              </a:rPr>
              <a:t>palio e la generosità dei presenti hanno </a:t>
            </a:r>
            <a:r>
              <a:rPr lang="it-IT" sz="1200" b="1" dirty="0">
                <a:latin typeface="Times New Roman" pitchFamily="18" charset="0"/>
                <a:cs typeface="Times New Roman" pitchFamily="18" charset="0"/>
              </a:rPr>
              <a:t>contribuito a raccogliere la somma </a:t>
            </a:r>
            <a:r>
              <a:rPr lang="it-IT" sz="1200" b="1" dirty="0" smtClean="0">
                <a:latin typeface="Times New Roman" pitchFamily="18" charset="0"/>
                <a:cs typeface="Times New Roman" pitchFamily="18" charset="0"/>
              </a:rPr>
              <a:t>necessaria per l’acquisto del Monitor Multifunzione da </a:t>
            </a:r>
            <a:r>
              <a:rPr lang="it-IT" sz="1200" b="1" dirty="0">
                <a:latin typeface="Times New Roman" pitchFamily="18" charset="0"/>
                <a:cs typeface="Times New Roman" pitchFamily="18" charset="0"/>
              </a:rPr>
              <a:t>donare alla Confraternita Misericordia di </a:t>
            </a:r>
            <a:r>
              <a:rPr lang="it-IT" sz="1200" b="1" dirty="0" smtClean="0">
                <a:latin typeface="Times New Roman" pitchFamily="18" charset="0"/>
                <a:cs typeface="Times New Roman" pitchFamily="18" charset="0"/>
              </a:rPr>
              <a:t>Zafferana.</a:t>
            </a:r>
            <a:endParaRPr lang="it-IT" sz="1200" b="1" dirty="0">
              <a:latin typeface="Times New Roman" pitchFamily="18" charset="0"/>
              <a:cs typeface="Times New Roman" pitchFamily="18" charset="0"/>
            </a:endParaRPr>
          </a:p>
        </p:txBody>
      </p:sp>
      <p:sp>
        <p:nvSpPr>
          <p:cNvPr id="14" name="Ritardo 13"/>
          <p:cNvSpPr/>
          <p:nvPr/>
        </p:nvSpPr>
        <p:spPr>
          <a:xfrm>
            <a:off x="-191" y="10138049"/>
            <a:ext cx="1670342" cy="612648"/>
          </a:xfrm>
          <a:prstGeom prst="flowChartDelay">
            <a:avLst/>
          </a:prstGeom>
          <a:solidFill>
            <a:schemeClr val="tx1">
              <a:lumMod val="65000"/>
              <a:lumOff val="3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smtClean="0">
                <a:solidFill>
                  <a:srgbClr val="000000"/>
                </a:solidFill>
              </a:rPr>
              <a:t>      11</a:t>
            </a:r>
            <a:endParaRPr lang="it-IT" sz="3200" b="1" dirty="0">
              <a:solidFill>
                <a:srgbClr val="000000"/>
              </a:solidFill>
            </a:endParaRPr>
          </a:p>
        </p:txBody>
      </p:sp>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131381" y="10296544"/>
            <a:ext cx="486493" cy="295657"/>
          </a:xfrm>
          <a:prstGeom prst="rect">
            <a:avLst/>
          </a:prstGeom>
          <a:solidFill>
            <a:schemeClr val="tx1">
              <a:lumMod val="65000"/>
              <a:lumOff val="35000"/>
            </a:schemeClr>
          </a:solidFill>
          <a:ln>
            <a:noFill/>
          </a:ln>
          <a:effectLst/>
          <a:extLst/>
        </p:spPr>
      </p:pic>
    </p:spTree>
    <p:extLst>
      <p:ext uri="{BB962C8B-B14F-4D97-AF65-F5344CB8AC3E}">
        <p14:creationId xmlns:p14="http://schemas.microsoft.com/office/powerpoint/2010/main" val="133764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3180</TotalTime>
  <Words>8103</Words>
  <Application>Microsoft Office PowerPoint</Application>
  <PresentationFormat>Personalizzato</PresentationFormat>
  <Paragraphs>276</Paragraphs>
  <Slides>45</Slides>
  <Notes>1</Notes>
  <HiddenSlides>0</HiddenSlides>
  <MMClips>0</MMClips>
  <ScaleCrop>false</ScaleCrop>
  <HeadingPairs>
    <vt:vector size="4" baseType="variant">
      <vt:variant>
        <vt:lpstr>Tema</vt:lpstr>
      </vt:variant>
      <vt:variant>
        <vt:i4>1</vt:i4>
      </vt:variant>
      <vt:variant>
        <vt:lpstr>Titoli diapositive</vt:lpstr>
      </vt:variant>
      <vt:variant>
        <vt:i4>45</vt:i4>
      </vt:variant>
    </vt:vector>
  </HeadingPairs>
  <TitlesOfParts>
    <vt:vector size="46" baseType="lpstr">
      <vt:lpstr>Tema di Office</vt:lpstr>
      <vt:lpstr>KIWANIS INTERNATIONAL Distretto Italia – San Marino Divisione Sicilia 2 Club Zafferana Etnea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Alfio Cavallaro</dc:creator>
  <cp:lastModifiedBy>Alfio Cavallaro</cp:lastModifiedBy>
  <cp:revision>600</cp:revision>
  <dcterms:created xsi:type="dcterms:W3CDTF">2012-08-28T16:10:11Z</dcterms:created>
  <dcterms:modified xsi:type="dcterms:W3CDTF">2012-10-18T21:33:49Z</dcterms:modified>
</cp:coreProperties>
</file>