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9C1"/>
    <a:srgbClr val="F9A6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202264"/>
            <a:ext cx="6932910" cy="124460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CYBERBULLISMO</a:t>
            </a:r>
            <a:br>
              <a:rPr lang="it-IT" dirty="0" smtClean="0"/>
            </a:br>
            <a:r>
              <a:rPr lang="it-IT" sz="2000" dirty="0" smtClean="0"/>
              <a:t>ANALISI DEL FENOMENO E STRUMENTI PER ARGINARLO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472" y="3380311"/>
            <a:ext cx="4637088" cy="537633"/>
          </a:xfrm>
        </p:spPr>
        <p:txBody>
          <a:bodyPr>
            <a:noAutofit/>
          </a:bodyPr>
          <a:lstStyle/>
          <a:p>
            <a:r>
              <a:rPr lang="it-IT" sz="2400" b="1" dirty="0" smtClean="0"/>
              <a:t>DOTT. Francesco </a:t>
            </a:r>
            <a:r>
              <a:rPr lang="it-IT" sz="2400" b="1" dirty="0" err="1" smtClean="0"/>
              <a:t>Cannavà</a:t>
            </a:r>
            <a:endParaRPr lang="it-IT" sz="2400" b="1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49"/>
          <a:stretch/>
        </p:blipFill>
        <p:spPr>
          <a:xfrm>
            <a:off x="6932910" y="0"/>
            <a:ext cx="5259090" cy="6858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03" r="18982"/>
          <a:stretch/>
        </p:blipFill>
        <p:spPr>
          <a:xfrm>
            <a:off x="253999" y="4005171"/>
            <a:ext cx="1333501" cy="1153716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00" y="4005171"/>
            <a:ext cx="1112710" cy="115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10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9724" y="2108200"/>
            <a:ext cx="11661776" cy="445769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bullo: </a:t>
            </a:r>
            <a:r>
              <a:rPr lang="it-IT" sz="2700" i="1" dirty="0" smtClean="0"/>
              <a:t>autore dell’azione lesiva o </a:t>
            </a:r>
            <a:r>
              <a:rPr lang="it-IT" sz="2700" i="1" dirty="0" smtClean="0"/>
              <a:t/>
            </a:r>
            <a:br>
              <a:rPr lang="it-IT" sz="2700" i="1" dirty="0" smtClean="0"/>
            </a:br>
            <a:r>
              <a:rPr lang="it-IT" sz="2700" i="1" dirty="0" smtClean="0"/>
              <a:t>denigratoria </a:t>
            </a:r>
            <a:r>
              <a:rPr lang="it-IT" sz="2700" i="1" dirty="0" smtClean="0"/>
              <a:t>allo scopo di attirare </a:t>
            </a:r>
            <a:r>
              <a:rPr lang="it-IT" sz="2700" i="1" dirty="0" smtClean="0"/>
              <a:t/>
            </a:r>
            <a:br>
              <a:rPr lang="it-IT" sz="2700" i="1" dirty="0" smtClean="0"/>
            </a:br>
            <a:r>
              <a:rPr lang="it-IT" sz="2700" i="1" dirty="0" smtClean="0"/>
              <a:t>attenzione </a:t>
            </a:r>
            <a:r>
              <a:rPr lang="it-IT" sz="2700" i="1" dirty="0" smtClean="0"/>
              <a:t>e consensi</a:t>
            </a:r>
            <a:br>
              <a:rPr lang="it-IT" sz="2700" i="1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la vittima: </a:t>
            </a:r>
            <a:r>
              <a:rPr lang="it-IT" sz="2700" i="1" dirty="0" smtClean="0"/>
              <a:t>strumento del </a:t>
            </a:r>
            <a:r>
              <a:rPr lang="it-IT" sz="2700" i="1" dirty="0" smtClean="0"/>
              <a:t>bullo con caratteristiche di fragilità </a:t>
            </a:r>
            <a:r>
              <a:rPr lang="it-IT" sz="2700" i="1" dirty="0" smtClean="0"/>
              <a:t/>
            </a:r>
            <a:br>
              <a:rPr lang="it-IT" sz="2700" i="1" dirty="0" smtClean="0"/>
            </a:br>
            <a:r>
              <a:rPr lang="it-IT" sz="2700" i="1" dirty="0" smtClean="0"/>
              <a:t/>
            </a:r>
            <a:br>
              <a:rPr lang="it-IT" sz="2700" i="1" dirty="0" smtClean="0"/>
            </a:br>
            <a:r>
              <a:rPr lang="it-IT" dirty="0" smtClean="0"/>
              <a:t>gli spettatori attivi: </a:t>
            </a:r>
            <a:r>
              <a:rPr lang="it-IT" sz="2700" i="1" dirty="0" smtClean="0"/>
              <a:t>che condividono l’azione o i </a:t>
            </a:r>
            <a:r>
              <a:rPr lang="it-IT" sz="2700" i="1" dirty="0" err="1" smtClean="0"/>
              <a:t>files</a:t>
            </a:r>
            <a:r>
              <a:rPr lang="it-IT" sz="2700" i="1" dirty="0" smtClean="0"/>
              <a:t> sulle piattaforme </a:t>
            </a:r>
            <a:r>
              <a:rPr lang="it-IT" sz="2700" i="1" dirty="0" smtClean="0"/>
              <a:t>multimediali amplificando e dando effetto virale al fenomeno</a:t>
            </a:r>
            <a:r>
              <a:rPr lang="it-IT" sz="2700" i="1" dirty="0" smtClean="0"/>
              <a:t/>
            </a:r>
            <a:br>
              <a:rPr lang="it-IT" sz="2700" i="1" dirty="0" smtClean="0"/>
            </a:br>
            <a:r>
              <a:rPr lang="it-IT" sz="2700" i="1" dirty="0" smtClean="0"/>
              <a:t/>
            </a:r>
            <a:br>
              <a:rPr lang="it-IT" sz="2700" i="1" dirty="0" smtClean="0"/>
            </a:br>
            <a:r>
              <a:rPr lang="it-IT" dirty="0" smtClean="0"/>
              <a:t>gli spettatori </a:t>
            </a:r>
            <a:r>
              <a:rPr lang="it-IT" dirty="0" smtClean="0"/>
              <a:t>passivi: </a:t>
            </a:r>
            <a:r>
              <a:rPr lang="it-IT" sz="2700" i="1" dirty="0" smtClean="0"/>
              <a:t>che accentuano lo stato di isolamento, minoranza ed esclusione della vittima</a:t>
            </a:r>
            <a:r>
              <a:rPr lang="it-IT" sz="2700" i="1" dirty="0" smtClean="0"/>
              <a:t/>
            </a:r>
            <a:br>
              <a:rPr lang="it-IT" sz="2700" i="1" dirty="0" smtClean="0"/>
            </a:br>
            <a:endParaRPr lang="it-IT" sz="27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1257300"/>
          </a:xfrm>
        </p:spPr>
        <p:txBody>
          <a:bodyPr>
            <a:normAutofit/>
          </a:bodyPr>
          <a:lstStyle/>
          <a:p>
            <a:r>
              <a:rPr lang="it-IT" sz="4800" b="1" dirty="0" smtClean="0"/>
              <a:t>Elementi costituenti</a:t>
            </a:r>
            <a:endParaRPr lang="it-IT" sz="48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4" r="11886"/>
          <a:stretch/>
        </p:blipFill>
        <p:spPr>
          <a:xfrm>
            <a:off x="7104713" y="0"/>
            <a:ext cx="5087287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87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47" b="13042"/>
          <a:stretch/>
        </p:blipFill>
        <p:spPr>
          <a:xfrm>
            <a:off x="0" y="4673600"/>
            <a:ext cx="12192000" cy="21844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9012" y="1934632"/>
            <a:ext cx="11202988" cy="2904068"/>
          </a:xfrm>
        </p:spPr>
        <p:txBody>
          <a:bodyPr/>
          <a:lstStyle/>
          <a:p>
            <a:r>
              <a:rPr lang="it-IT" dirty="0" smtClean="0"/>
              <a:t>Strumenti di attacco:</a:t>
            </a:r>
            <a:br>
              <a:rPr lang="it-IT" dirty="0" smtClean="0"/>
            </a:br>
            <a:r>
              <a:rPr lang="it-IT" sz="2400" dirty="0" smtClean="0"/>
              <a:t>pettegolezzi</a:t>
            </a:r>
            <a:br>
              <a:rPr lang="it-IT" sz="2400" dirty="0" smtClean="0"/>
            </a:br>
            <a:r>
              <a:rPr lang="it-IT" sz="2400" dirty="0" smtClean="0"/>
              <a:t>diffusione di immagini e video personali imbarazzanti</a:t>
            </a:r>
            <a:br>
              <a:rPr lang="it-IT" sz="2400" dirty="0" smtClean="0"/>
            </a:br>
            <a:r>
              <a:rPr lang="it-IT" sz="2400" dirty="0" smtClean="0"/>
              <a:t>furto dell’identità e costruzione di falsi profili</a:t>
            </a:r>
            <a:br>
              <a:rPr lang="it-IT" sz="2400" dirty="0" smtClean="0"/>
            </a:br>
            <a:r>
              <a:rPr lang="it-IT" sz="2400" dirty="0" smtClean="0"/>
              <a:t>insulti diretti, offese o derisione</a:t>
            </a:r>
            <a:br>
              <a:rPr lang="it-IT" sz="2400" dirty="0" smtClean="0"/>
            </a:br>
            <a:r>
              <a:rPr lang="it-IT" sz="2400" dirty="0" smtClean="0"/>
              <a:t>minacce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2" y="-795867"/>
            <a:ext cx="8534400" cy="3615267"/>
          </a:xfrm>
        </p:spPr>
        <p:txBody>
          <a:bodyPr/>
          <a:lstStyle/>
          <a:p>
            <a:r>
              <a:rPr lang="it-IT" sz="4800" dirty="0" smtClean="0"/>
              <a:t>Canali di attacco: </a:t>
            </a:r>
          </a:p>
          <a:p>
            <a:r>
              <a:rPr lang="it-IT" sz="2400" dirty="0" smtClean="0"/>
              <a:t>messaggi, chat singole e di gruppo, social network, giochi on line, forum.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10065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0119" y="1319130"/>
            <a:ext cx="8534400" cy="1507067"/>
          </a:xfrm>
        </p:spPr>
        <p:txBody>
          <a:bodyPr/>
          <a:lstStyle/>
          <a:p>
            <a:r>
              <a:rPr lang="it-IT" dirty="0" smtClean="0"/>
              <a:t>Effetti e sintomi di disagio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8" t="6095" r="3507" b="7536"/>
          <a:stretch/>
        </p:blipFill>
        <p:spPr>
          <a:xfrm>
            <a:off x="6087434" y="2298700"/>
            <a:ext cx="6104566" cy="4559300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2" y="0"/>
            <a:ext cx="11507788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delicate fasi della preadolescenza e adolescenza rendono l’individuo più vulnerabile agli effetti del bullismo</a:t>
            </a:r>
          </a:p>
          <a:p>
            <a:pPr marL="0" indent="0">
              <a:buNone/>
            </a:pPr>
            <a:r>
              <a:rPr lang="it-IT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Più la vittima è giovane e meno è capace di arginare l’attacco</a:t>
            </a:r>
          </a:p>
          <a:p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it-IT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400" b="1" i="1" dirty="0" smtClean="0">
                <a:solidFill>
                  <a:srgbClr val="FFFF00"/>
                </a:solidFill>
              </a:rPr>
              <a:t>Alterazione dello stile di vita</a:t>
            </a:r>
          </a:p>
          <a:p>
            <a:r>
              <a:rPr lang="it-IT" sz="2400" b="1" i="1" dirty="0" smtClean="0">
                <a:solidFill>
                  <a:srgbClr val="FFFF00"/>
                </a:solidFill>
              </a:rPr>
              <a:t>Irrequietezza e disagio emotivo</a:t>
            </a:r>
          </a:p>
          <a:p>
            <a:r>
              <a:rPr lang="it-IT" sz="2400" b="1" i="1" dirty="0" smtClean="0">
                <a:solidFill>
                  <a:srgbClr val="FFFF00"/>
                </a:solidFill>
              </a:rPr>
              <a:t>Ansia e attacchi di panico</a:t>
            </a:r>
          </a:p>
          <a:p>
            <a:r>
              <a:rPr lang="it-IT" sz="2400" b="1" i="1" dirty="0" smtClean="0">
                <a:solidFill>
                  <a:srgbClr val="FFFF00"/>
                </a:solidFill>
              </a:rPr>
              <a:t>Scarsa concentrazione, apatia</a:t>
            </a:r>
          </a:p>
          <a:p>
            <a:r>
              <a:rPr lang="it-IT" sz="2400" b="1" i="1" dirty="0" smtClean="0">
                <a:solidFill>
                  <a:srgbClr val="FFFF00"/>
                </a:solidFill>
              </a:rPr>
              <a:t>calo del rendimento scolastico</a:t>
            </a:r>
          </a:p>
          <a:p>
            <a:r>
              <a:rPr lang="it-IT" sz="2400" b="1" i="1" dirty="0" smtClean="0">
                <a:solidFill>
                  <a:srgbClr val="FFFF00"/>
                </a:solidFill>
              </a:rPr>
              <a:t>Riduzione dell’eloquio</a:t>
            </a:r>
          </a:p>
          <a:p>
            <a:r>
              <a:rPr lang="it-IT" sz="2400" b="1" i="1" dirty="0" smtClean="0">
                <a:solidFill>
                  <a:srgbClr val="FFFF00"/>
                </a:solidFill>
              </a:rPr>
              <a:t>Attacchi d’ira</a:t>
            </a:r>
          </a:p>
          <a:p>
            <a:r>
              <a:rPr lang="it-IT" sz="2400" b="1" i="1" dirty="0" smtClean="0">
                <a:solidFill>
                  <a:srgbClr val="FFFF00"/>
                </a:solidFill>
              </a:rPr>
              <a:t>Disturbi del sonno					</a:t>
            </a:r>
            <a:r>
              <a:rPr lang="it-IT" sz="2400" b="1" i="1" dirty="0" smtClean="0">
                <a:solidFill>
                  <a:srgbClr val="FFC000"/>
                </a:solidFill>
              </a:rPr>
              <a:t> </a:t>
            </a:r>
            <a:endParaRPr lang="it-IT" sz="2400" b="1" i="1" dirty="0" smtClean="0">
              <a:solidFill>
                <a:srgbClr val="FFFF00"/>
              </a:solidFill>
            </a:endParaRPr>
          </a:p>
          <a:p>
            <a:r>
              <a:rPr lang="it-IT" sz="2400" b="1" i="1" dirty="0" smtClean="0">
                <a:solidFill>
                  <a:srgbClr val="FFFF00"/>
                </a:solidFill>
              </a:rPr>
              <a:t>Depressione						</a:t>
            </a:r>
          </a:p>
          <a:p>
            <a:r>
              <a:rPr lang="it-IT" sz="2400" b="1" i="1" dirty="0" smtClean="0">
                <a:solidFill>
                  <a:srgbClr val="FFFF00"/>
                </a:solidFill>
              </a:rPr>
              <a:t>Minaccia di suicidio</a:t>
            </a:r>
            <a:endParaRPr lang="it-IT" sz="2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2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0512" y="4969932"/>
            <a:ext cx="10136188" cy="1507067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Vittima e bullo spesso sono accomunati dagli stessi sintomi di disagio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RISCHI PER IL BULLO</a:t>
            </a:r>
            <a:r>
              <a:rPr lang="it-IT" sz="2800" dirty="0" smtClean="0"/>
              <a:t>:</a:t>
            </a:r>
          </a:p>
          <a:p>
            <a:r>
              <a:rPr lang="it-IT" sz="2800" b="1" dirty="0" smtClean="0"/>
              <a:t>Comportamento antisociale</a:t>
            </a:r>
          </a:p>
          <a:p>
            <a:r>
              <a:rPr lang="it-IT" sz="2800" b="1" dirty="0" smtClean="0"/>
              <a:t>Devianza</a:t>
            </a:r>
          </a:p>
          <a:p>
            <a:r>
              <a:rPr lang="it-IT" sz="2800" b="1" dirty="0" smtClean="0"/>
              <a:t>Disturbi relazionali</a:t>
            </a:r>
          </a:p>
          <a:p>
            <a:r>
              <a:rPr lang="it-IT" sz="2800" b="1" dirty="0" smtClean="0"/>
              <a:t>Abuso di sostanze</a:t>
            </a:r>
          </a:p>
          <a:p>
            <a:r>
              <a:rPr lang="it-IT" sz="2800" b="1" dirty="0" smtClean="0"/>
              <a:t>suicidio</a:t>
            </a:r>
            <a:endParaRPr lang="it-IT" sz="2800" b="1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7"/>
          <a:stretch/>
        </p:blipFill>
        <p:spPr>
          <a:xfrm>
            <a:off x="6041433" y="0"/>
            <a:ext cx="6150567" cy="473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24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499" y="-1"/>
            <a:ext cx="3492502" cy="1778001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/>
          <a:lstStyle/>
          <a:p>
            <a:r>
              <a:rPr lang="it-IT" dirty="0" smtClean="0"/>
              <a:t>Tecniche di prevenzione e gestione del fenomeno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2600" y="1270000"/>
            <a:ext cx="11952288" cy="558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F9A667"/>
                </a:solidFill>
              </a:rPr>
              <a:t>GENITORI</a:t>
            </a:r>
          </a:p>
          <a:p>
            <a:r>
              <a:rPr lang="it-IT" b="1" dirty="0" smtClean="0">
                <a:solidFill>
                  <a:srgbClr val="F9A667"/>
                </a:solidFill>
              </a:rPr>
              <a:t>Mantenere aperto un canale di comunicazione e confronto tra genitore e figlio</a:t>
            </a:r>
          </a:p>
          <a:p>
            <a:r>
              <a:rPr lang="it-IT" b="1" dirty="0" smtClean="0">
                <a:solidFill>
                  <a:srgbClr val="F9A667"/>
                </a:solidFill>
              </a:rPr>
              <a:t>Sapere se c’è e chi è l’adulto di riferimento del minore</a:t>
            </a:r>
          </a:p>
          <a:p>
            <a:r>
              <a:rPr lang="it-IT" b="1" dirty="0" smtClean="0">
                <a:solidFill>
                  <a:srgbClr val="F9A667"/>
                </a:solidFill>
              </a:rPr>
              <a:t>Condividere i contenuti della navigazione e non controllare furtivamente</a:t>
            </a:r>
          </a:p>
          <a:p>
            <a:r>
              <a:rPr lang="it-IT" b="1" dirty="0" smtClean="0">
                <a:solidFill>
                  <a:srgbClr val="F9A667"/>
                </a:solidFill>
              </a:rPr>
              <a:t>Conoscere le basi di utilizzo delle piattaforme informatiche</a:t>
            </a:r>
          </a:p>
          <a:p>
            <a:r>
              <a:rPr lang="it-IT" b="1" dirty="0" smtClean="0">
                <a:solidFill>
                  <a:srgbClr val="F9A667"/>
                </a:solidFill>
              </a:rPr>
              <a:t>Utilizzare i filtri per la gestione sicura della navigazione in rete</a:t>
            </a:r>
          </a:p>
          <a:p>
            <a:endParaRPr lang="it-IT" b="1" dirty="0">
              <a:solidFill>
                <a:srgbClr val="F9A667"/>
              </a:solidFill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rgbClr val="92D050"/>
                </a:solidFill>
              </a:rPr>
              <a:t>MINORI</a:t>
            </a:r>
          </a:p>
          <a:p>
            <a:r>
              <a:rPr lang="it-IT" b="1" dirty="0" smtClean="0">
                <a:solidFill>
                  <a:srgbClr val="92D050"/>
                </a:solidFill>
              </a:rPr>
              <a:t>NON ACCETTARE RICHIESTE DI AMICIZIA ED INVITI DA SCONOSCIUTI</a:t>
            </a:r>
          </a:p>
          <a:p>
            <a:r>
              <a:rPr lang="it-IT" b="1" dirty="0" smtClean="0">
                <a:solidFill>
                  <a:srgbClr val="92D050"/>
                </a:solidFill>
              </a:rPr>
              <a:t>NON RISPONDERE AD OFFESE, PROVOCAZIONI O MOLESTIE ED </a:t>
            </a:r>
            <a:r>
              <a:rPr lang="it-IT" b="1" u="sng" dirty="0" smtClean="0">
                <a:solidFill>
                  <a:srgbClr val="92D050"/>
                </a:solidFill>
              </a:rPr>
              <a:t>INFORMARE GLI ADULTI</a:t>
            </a:r>
          </a:p>
          <a:p>
            <a:r>
              <a:rPr lang="it-IT" b="1" dirty="0" smtClean="0">
                <a:solidFill>
                  <a:srgbClr val="92D050"/>
                </a:solidFill>
              </a:rPr>
              <a:t>BLOCCARE LA PERSONA CHE HA INVIATO L’ATTACCO SUL PROPRIO PROFILO, SALVARE IL MESSAGGIO ANNOTANDO GIORNO ED ORA PER MOSTRARLO AI GENITORI, QUINDI CANCELLARE IL MESSAGGIO DALLA PAGINA O DALLA CRONOLOGIA DEL GRUPPO</a:t>
            </a:r>
          </a:p>
          <a:p>
            <a:r>
              <a:rPr lang="it-IT" b="1" dirty="0" smtClean="0">
                <a:solidFill>
                  <a:srgbClr val="92D050"/>
                </a:solidFill>
              </a:rPr>
              <a:t>CAMBIARE NIKNAME, INDIRIZZO MAIL O NUMERO DI CELLULARE</a:t>
            </a:r>
            <a:endParaRPr lang="it-IT" b="1" dirty="0" smtClean="0">
              <a:solidFill>
                <a:srgbClr val="F9A6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57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199" y="2865118"/>
            <a:ext cx="6654801" cy="3992881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3412" y="2035025"/>
            <a:ext cx="11291888" cy="1507067"/>
          </a:xfrm>
        </p:spPr>
        <p:txBody>
          <a:bodyPr>
            <a:normAutofit fontScale="90000"/>
          </a:bodyPr>
          <a:lstStyle/>
          <a:p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OGGI OCCORRE ESSERE BILINGUE:</a:t>
            </a:r>
            <a:b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SAPER PARLARE IL LINGUAGGIO DEI GENITORI (</a:t>
            </a:r>
            <a:r>
              <a:rPr lang="it-IT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AUTORITà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AFFETTUOSE Più CHE COMPAGNI) </a:t>
            </a:r>
            <a:b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 IL LINGUAGGIO INFORMATICO DEI NATIVI DIGITALI</a:t>
            </a:r>
            <a:b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…MA SOPRATTUTTO</a:t>
            </a:r>
            <a:b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è NECESSARIO </a:t>
            </a:r>
            <a:b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PARLARE!</a:t>
            </a:r>
            <a:endParaRPr lang="it-IT" sz="4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298" y="4190998"/>
            <a:ext cx="1524003" cy="152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17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170</TotalTime>
  <Words>254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Sezione</vt:lpstr>
      <vt:lpstr>CYBERBULLISMO ANALISI DEL FENOMENO E STRUMENTI PER ARGINARLO</vt:lpstr>
      <vt:lpstr>Il bullo: autore dell’azione lesiva o  denigratoria allo scopo di attirare  attenzione e consensi  la vittima: strumento del bullo con caratteristiche di fragilità   gli spettatori attivi: che condividono l’azione o i files sulle piattaforme multimediali amplificando e dando effetto virale al fenomeno  gli spettatori passivi: che accentuano lo stato di isolamento, minoranza ed esclusione della vittima </vt:lpstr>
      <vt:lpstr>Strumenti di attacco: pettegolezzi diffusione di immagini e video personali imbarazzanti furto dell’identità e costruzione di falsi profili insulti diretti, offese o derisione minacce </vt:lpstr>
      <vt:lpstr>Effetti e sintomi di disagio</vt:lpstr>
      <vt:lpstr>Vittima e bullo spesso sono accomunati dagli stessi sintomi di disagio</vt:lpstr>
      <vt:lpstr>Tecniche di prevenzione e gestione del fenomeno </vt:lpstr>
      <vt:lpstr>OGGI OCCORRE ESSERE BILINGUE:  SAPER PARLARE IL LINGUAGGIO DEI GENITORI (AUTORITà AFFETTUOSE Più CHE COMPAGNI)  ED IL LINGUAGGIO INFORMATICO DEI NATIVI DIGITALI   …MA SOPRATTUTTO  è NECESSARIO  PARLARE!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CYBERBULLISMO ANALISI DEL FENOMENO E STRUMENTI PER ARGINARLO</dc:title>
  <dc:creator>Francesco</dc:creator>
  <cp:lastModifiedBy>Francesco</cp:lastModifiedBy>
  <cp:revision>17</cp:revision>
  <dcterms:created xsi:type="dcterms:W3CDTF">2016-01-14T14:59:22Z</dcterms:created>
  <dcterms:modified xsi:type="dcterms:W3CDTF">2016-01-15T15:51:40Z</dcterms:modified>
</cp:coreProperties>
</file>